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35"/>
  </p:notesMasterIdLst>
  <p:sldIdLst>
    <p:sldId id="285" r:id="rId3"/>
    <p:sldId id="349" r:id="rId4"/>
    <p:sldId id="351" r:id="rId5"/>
    <p:sldId id="350" r:id="rId6"/>
    <p:sldId id="318" r:id="rId7"/>
    <p:sldId id="323" r:id="rId8"/>
    <p:sldId id="320" r:id="rId9"/>
    <p:sldId id="321" r:id="rId10"/>
    <p:sldId id="325" r:id="rId11"/>
    <p:sldId id="328" r:id="rId12"/>
    <p:sldId id="327" r:id="rId13"/>
    <p:sldId id="348" r:id="rId14"/>
    <p:sldId id="273" r:id="rId15"/>
    <p:sldId id="326" r:id="rId16"/>
    <p:sldId id="334" r:id="rId17"/>
    <p:sldId id="268" r:id="rId18"/>
    <p:sldId id="335" r:id="rId19"/>
    <p:sldId id="336" r:id="rId20"/>
    <p:sldId id="337" r:id="rId21"/>
    <p:sldId id="333" r:id="rId22"/>
    <p:sldId id="338" r:id="rId23"/>
    <p:sldId id="339" r:id="rId24"/>
    <p:sldId id="341" r:id="rId25"/>
    <p:sldId id="342" r:id="rId26"/>
    <p:sldId id="343" r:id="rId27"/>
    <p:sldId id="344" r:id="rId28"/>
    <p:sldId id="345" r:id="rId29"/>
    <p:sldId id="346" r:id="rId30"/>
    <p:sldId id="331" r:id="rId31"/>
    <p:sldId id="347" r:id="rId32"/>
    <p:sldId id="279" r:id="rId33"/>
    <p:sldId id="266"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52417FF-4E6B-486D-AFD8-CE36F4DE458F}">
          <p14:sldIdLst>
            <p14:sldId id="285"/>
            <p14:sldId id="349"/>
            <p14:sldId id="351"/>
            <p14:sldId id="350"/>
            <p14:sldId id="318"/>
          </p14:sldIdLst>
        </p14:section>
        <p14:section name="示例Sildes" id="{ACA92A1B-C1CE-4DB9-A073-287B54A4FE23}">
          <p14:sldIdLst>
            <p14:sldId id="323"/>
            <p14:sldId id="320"/>
            <p14:sldId id="321"/>
          </p14:sldIdLst>
        </p14:section>
        <p14:section name="模式对比" id="{7BDAE4CB-C263-4B35-B771-03A89029FB17}">
          <p14:sldIdLst/>
        </p14:section>
        <p14:section name="敏捷原则" id="{30854DB2-07C6-4CA0-BE78-10DDEBEA1276}">
          <p14:sldIdLst>
            <p14:sldId id="325"/>
            <p14:sldId id="328"/>
            <p14:sldId id="327"/>
            <p14:sldId id="348"/>
            <p14:sldId id="273"/>
          </p14:sldIdLst>
        </p14:section>
        <p14:section name="Scrum" id="{78E3888D-6592-4A3F-9702-6F713ABA2942}">
          <p14:sldIdLst>
            <p14:sldId id="326"/>
            <p14:sldId id="334"/>
            <p14:sldId id="268"/>
            <p14:sldId id="335"/>
            <p14:sldId id="336"/>
            <p14:sldId id="337"/>
          </p14:sldIdLst>
        </p14:section>
        <p14:section name="敏捷开发过程" id="{3C25DFB9-7B66-4371-8895-4845F150F8A4}">
          <p14:sldIdLst>
            <p14:sldId id="333"/>
            <p14:sldId id="338"/>
          </p14:sldIdLst>
        </p14:section>
        <p14:section name="迭代活动与实践" id="{FAF14627-B5C3-48B8-B0E0-50BA63DA45A8}">
          <p14:sldIdLst>
            <p14:sldId id="339"/>
            <p14:sldId id="341"/>
            <p14:sldId id="342"/>
            <p14:sldId id="343"/>
            <p14:sldId id="344"/>
            <p14:sldId id="345"/>
            <p14:sldId id="346"/>
            <p14:sldId id="331"/>
            <p14:sldId id="347"/>
            <p14:sldId id="279"/>
            <p14:sldId id="26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uanchao chen" initials="yc" lastIdx="1" clrIdx="0">
    <p:extLst>
      <p:ext uri="{19B8F6BF-5375-455C-9EA6-DF929625EA0E}">
        <p15:presenceInfo xmlns:p15="http://schemas.microsoft.com/office/powerpoint/2012/main" userId="049af9dd30a1d67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53EAE"/>
    <a:srgbClr val="8D0780"/>
    <a:srgbClr val="182983"/>
    <a:srgbClr val="87077F"/>
    <a:srgbClr val="FFFFFF"/>
    <a:srgbClr val="BFB285"/>
    <a:srgbClr val="182A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43" autoAdjust="0"/>
    <p:restoredTop sz="94660"/>
  </p:normalViewPr>
  <p:slideViewPr>
    <p:cSldViewPr snapToGrid="0">
      <p:cViewPr varScale="1">
        <p:scale>
          <a:sx n="87" d="100"/>
          <a:sy n="87" d="100"/>
        </p:scale>
        <p:origin x="582" y="78"/>
      </p:cViewPr>
      <p:guideLst/>
    </p:cSldViewPr>
  </p:slideViewPr>
  <p:notesTextViewPr>
    <p:cViewPr>
      <p:scale>
        <a:sx n="1" d="1"/>
        <a:sy n="1" d="1"/>
      </p:scale>
      <p:origin x="0" y="0"/>
    </p:cViewPr>
  </p:notesTextViewPr>
  <p:notesViewPr>
    <p:cSldViewPr snapToGrid="0">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A707466-7E11-4520-8CFB-99C5030F5AE5}"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zh-CN" altLang="en-US"/>
        </a:p>
      </dgm:t>
    </dgm:pt>
    <dgm:pt modelId="{27685014-1CD9-41D9-829B-D97CFE6C8D0C}">
      <dgm:prSet phldrT="[文本]" custT="1"/>
      <dgm:spPr>
        <a:solidFill>
          <a:srgbClr val="7030A0"/>
        </a:solidFill>
      </dgm:spPr>
      <dgm:t>
        <a:bodyPr/>
        <a:lstStyle/>
        <a:p>
          <a:r>
            <a:rPr lang="zh-CN" altLang="en-US" sz="2000" dirty="0" smtClean="0">
              <a:latin typeface="微软雅黑" panose="020B0503020204020204" pitchFamily="34" charset="-122"/>
              <a:ea typeface="微软雅黑" panose="020B0503020204020204" pitchFamily="34" charset="-122"/>
            </a:rPr>
            <a:t>角色</a:t>
          </a:r>
          <a:endParaRPr lang="zh-CN" altLang="en-US" sz="2000" dirty="0">
            <a:latin typeface="微软雅黑" panose="020B0503020204020204" pitchFamily="34" charset="-122"/>
            <a:ea typeface="微软雅黑" panose="020B0503020204020204" pitchFamily="34" charset="-122"/>
          </a:endParaRPr>
        </a:p>
      </dgm:t>
    </dgm:pt>
    <dgm:pt modelId="{59C38B1D-93FC-4604-9F6C-2324C1E91335}" type="parTrans" cxnId="{92627CE5-F095-4416-8B92-09756AD0B92F}">
      <dgm:prSet/>
      <dgm:spPr/>
      <dgm:t>
        <a:bodyPr/>
        <a:lstStyle/>
        <a:p>
          <a:endParaRPr lang="zh-CN" altLang="en-US"/>
        </a:p>
      </dgm:t>
    </dgm:pt>
    <dgm:pt modelId="{784B2BB1-FBDB-46BC-9787-14F734B17520}" type="sibTrans" cxnId="{92627CE5-F095-4416-8B92-09756AD0B92F}">
      <dgm:prSet/>
      <dgm:spPr/>
      <dgm:t>
        <a:bodyPr/>
        <a:lstStyle/>
        <a:p>
          <a:endParaRPr lang="zh-CN" altLang="en-US"/>
        </a:p>
      </dgm:t>
    </dgm:pt>
    <dgm:pt modelId="{3FC07D73-F773-4010-A9C2-1D518077A0EE}">
      <dgm:prSet phldrT="[文本]" custT="1"/>
      <dgm:spPr/>
      <dgm:t>
        <a:bodyPr/>
        <a:lstStyle/>
        <a:p>
          <a:r>
            <a:rPr lang="en-US" altLang="en-US" sz="1400" dirty="0" smtClean="0">
              <a:latin typeface="微软雅黑" panose="020B0503020204020204" pitchFamily="34" charset="-122"/>
              <a:ea typeface="微软雅黑" panose="020B0503020204020204" pitchFamily="34" charset="-122"/>
            </a:rPr>
            <a:t>Product Owner</a:t>
          </a:r>
          <a:r>
            <a:rPr lang="en-US" altLang="zh-CN" sz="1400" dirty="0" smtClean="0">
              <a:latin typeface="微软雅黑" panose="020B0503020204020204" pitchFamily="34" charset="-122"/>
              <a:ea typeface="微软雅黑" panose="020B0503020204020204" pitchFamily="34" charset="-122"/>
            </a:rPr>
            <a:t>(</a:t>
          </a:r>
          <a:r>
            <a:rPr lang="en-US" altLang="en-US" sz="1400" dirty="0" smtClean="0">
              <a:latin typeface="微软雅黑" panose="020B0503020204020204" pitchFamily="34" charset="-122"/>
              <a:ea typeface="微软雅黑" panose="020B0503020204020204" pitchFamily="34" charset="-122"/>
            </a:rPr>
            <a:t>PO</a:t>
          </a:r>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dgm:t>
    </dgm:pt>
    <dgm:pt modelId="{F9531634-A280-4409-BBB3-D481381799A2}" type="parTrans" cxnId="{F22418A6-B414-4A73-8269-2CFDD4B9518F}">
      <dgm:prSet/>
      <dgm:spPr/>
      <dgm:t>
        <a:bodyPr/>
        <a:lstStyle/>
        <a:p>
          <a:endParaRPr lang="zh-CN" altLang="en-US"/>
        </a:p>
      </dgm:t>
    </dgm:pt>
    <dgm:pt modelId="{FB20CD40-52B3-4298-B469-D28DBE1BFA61}" type="sibTrans" cxnId="{F22418A6-B414-4A73-8269-2CFDD4B9518F}">
      <dgm:prSet/>
      <dgm:spPr/>
      <dgm:t>
        <a:bodyPr/>
        <a:lstStyle/>
        <a:p>
          <a:endParaRPr lang="zh-CN" altLang="en-US"/>
        </a:p>
      </dgm:t>
    </dgm:pt>
    <dgm:pt modelId="{8F9BA665-5C8B-4966-8F6B-BCDDE2DCF2BA}">
      <dgm:prSet phldrT="[文本]" custT="1"/>
      <dgm:spPr>
        <a:solidFill>
          <a:srgbClr val="7030A0"/>
        </a:solidFill>
      </dgm:spPr>
      <dgm:t>
        <a:bodyPr/>
        <a:lstStyle/>
        <a:p>
          <a:r>
            <a:rPr lang="zh-CN" altLang="en-US" sz="2000" dirty="0" smtClean="0">
              <a:latin typeface="微软雅黑" panose="020B0503020204020204" pitchFamily="34" charset="-122"/>
              <a:ea typeface="微软雅黑" panose="020B0503020204020204" pitchFamily="34" charset="-122"/>
            </a:rPr>
            <a:t>工件</a:t>
          </a:r>
          <a:endParaRPr lang="zh-CN" altLang="en-US" sz="2000" dirty="0">
            <a:latin typeface="微软雅黑" panose="020B0503020204020204" pitchFamily="34" charset="-122"/>
            <a:ea typeface="微软雅黑" panose="020B0503020204020204" pitchFamily="34" charset="-122"/>
          </a:endParaRPr>
        </a:p>
      </dgm:t>
    </dgm:pt>
    <dgm:pt modelId="{1C0A8A62-8C18-4DE0-AD04-E542863B0EAD}" type="parTrans" cxnId="{427CC114-2295-4FF9-976C-BBE5837729F5}">
      <dgm:prSet/>
      <dgm:spPr/>
      <dgm:t>
        <a:bodyPr/>
        <a:lstStyle/>
        <a:p>
          <a:endParaRPr lang="zh-CN" altLang="en-US"/>
        </a:p>
      </dgm:t>
    </dgm:pt>
    <dgm:pt modelId="{01F87B76-A4E0-4287-90A5-F28D060C231C}" type="sibTrans" cxnId="{427CC114-2295-4FF9-976C-BBE5837729F5}">
      <dgm:prSet/>
      <dgm:spPr/>
      <dgm:t>
        <a:bodyPr/>
        <a:lstStyle/>
        <a:p>
          <a:endParaRPr lang="zh-CN" altLang="en-US"/>
        </a:p>
      </dgm:t>
    </dgm:pt>
    <dgm:pt modelId="{9E4AF608-701D-45F4-B06C-1B97050C32A0}">
      <dgm:prSet phldrT="[文本]" custT="1"/>
      <dgm:spPr/>
      <dgm:t>
        <a:bodyPr/>
        <a:lstStyle/>
        <a:p>
          <a:r>
            <a:rPr lang="en-US" altLang="en-US" sz="1400" dirty="0" smtClean="0">
              <a:latin typeface="微软雅黑" panose="020B0503020204020204" pitchFamily="34" charset="-122"/>
              <a:ea typeface="微软雅黑" panose="020B0503020204020204" pitchFamily="34" charset="-122"/>
            </a:rPr>
            <a:t>Product Backlog </a:t>
          </a:r>
          <a:br>
            <a:rPr lang="en-US" altLang="en-US" sz="1400" dirty="0" smtClean="0">
              <a:latin typeface="微软雅黑" panose="020B0503020204020204" pitchFamily="34" charset="-122"/>
              <a:ea typeface="微软雅黑" panose="020B0503020204020204" pitchFamily="34" charset="-122"/>
            </a:rPr>
          </a:br>
          <a:r>
            <a:rPr lang="zh-CN" altLang="en-US" sz="1400" dirty="0" smtClean="0">
              <a:latin typeface="微软雅黑" panose="020B0503020204020204" pitchFamily="34" charset="-122"/>
              <a:ea typeface="微软雅黑" panose="020B0503020204020204" pitchFamily="34" charset="-122"/>
            </a:rPr>
            <a:t>产品需求清单</a:t>
          </a:r>
          <a:endParaRPr lang="zh-CN" altLang="en-US" sz="1400" dirty="0">
            <a:latin typeface="微软雅黑" panose="020B0503020204020204" pitchFamily="34" charset="-122"/>
            <a:ea typeface="微软雅黑" panose="020B0503020204020204" pitchFamily="34" charset="-122"/>
          </a:endParaRPr>
        </a:p>
      </dgm:t>
    </dgm:pt>
    <dgm:pt modelId="{8096084A-1922-4FA2-90F5-32AFE7914BAC}" type="parTrans" cxnId="{6AAAAD25-6085-4931-90F7-F6336D93EDB0}">
      <dgm:prSet/>
      <dgm:spPr/>
      <dgm:t>
        <a:bodyPr/>
        <a:lstStyle/>
        <a:p>
          <a:endParaRPr lang="zh-CN" altLang="en-US"/>
        </a:p>
      </dgm:t>
    </dgm:pt>
    <dgm:pt modelId="{BB4962D1-29D2-454E-9C7B-E0BB40703F48}" type="sibTrans" cxnId="{6AAAAD25-6085-4931-90F7-F6336D93EDB0}">
      <dgm:prSet/>
      <dgm:spPr/>
      <dgm:t>
        <a:bodyPr/>
        <a:lstStyle/>
        <a:p>
          <a:endParaRPr lang="zh-CN" altLang="en-US"/>
        </a:p>
      </dgm:t>
    </dgm:pt>
    <dgm:pt modelId="{B845829B-16BB-46FF-930E-6988BEC05F3D}">
      <dgm:prSet phldrT="[文本]" custT="1"/>
      <dgm:spPr>
        <a:solidFill>
          <a:srgbClr val="7030A0"/>
        </a:solidFill>
      </dgm:spPr>
      <dgm:t>
        <a:bodyPr/>
        <a:lstStyle/>
        <a:p>
          <a:r>
            <a:rPr lang="zh-CN" altLang="en-US" sz="2000" dirty="0" smtClean="0">
              <a:latin typeface="微软雅黑" panose="020B0503020204020204" pitchFamily="34" charset="-122"/>
              <a:ea typeface="微软雅黑" panose="020B0503020204020204" pitchFamily="34" charset="-122"/>
            </a:rPr>
            <a:t>活动</a:t>
          </a:r>
          <a:endParaRPr lang="zh-CN" altLang="en-US" sz="2000" dirty="0">
            <a:latin typeface="微软雅黑" panose="020B0503020204020204" pitchFamily="34" charset="-122"/>
            <a:ea typeface="微软雅黑" panose="020B0503020204020204" pitchFamily="34" charset="-122"/>
          </a:endParaRPr>
        </a:p>
      </dgm:t>
    </dgm:pt>
    <dgm:pt modelId="{4944FD38-A38D-4086-825F-392A32D5BB5C}" type="parTrans" cxnId="{8E9E5777-EDE1-433C-820E-6C89BE5803DB}">
      <dgm:prSet/>
      <dgm:spPr/>
      <dgm:t>
        <a:bodyPr/>
        <a:lstStyle/>
        <a:p>
          <a:endParaRPr lang="zh-CN" altLang="en-US"/>
        </a:p>
      </dgm:t>
    </dgm:pt>
    <dgm:pt modelId="{9A5F839E-71BD-46B7-B616-61EE5437FB6E}" type="sibTrans" cxnId="{8E9E5777-EDE1-433C-820E-6C89BE5803DB}">
      <dgm:prSet/>
      <dgm:spPr/>
      <dgm:t>
        <a:bodyPr/>
        <a:lstStyle/>
        <a:p>
          <a:endParaRPr lang="zh-CN" altLang="en-US"/>
        </a:p>
      </dgm:t>
    </dgm:pt>
    <dgm:pt modelId="{B9966805-E3F6-467D-AD99-6EB892571C8B}">
      <dgm:prSet phldrT="[文本]" custT="1"/>
      <dgm:spPr/>
      <dgm:t>
        <a:bodyPr/>
        <a:lstStyle/>
        <a:p>
          <a:r>
            <a:rPr lang="en-US" altLang="en-US" sz="1600" dirty="0" smtClean="0">
              <a:latin typeface="微软雅黑" panose="020B0503020204020204" pitchFamily="34" charset="-122"/>
              <a:ea typeface="微软雅黑" panose="020B0503020204020204" pitchFamily="34" charset="-122"/>
            </a:rPr>
            <a:t>Sprint(</a:t>
          </a:r>
          <a:r>
            <a:rPr lang="zh-CN" altLang="en-US" sz="1600" dirty="0" smtClean="0">
              <a:latin typeface="微软雅黑" panose="020B0503020204020204" pitchFamily="34" charset="-122"/>
              <a:ea typeface="微软雅黑" panose="020B0503020204020204" pitchFamily="34" charset="-122"/>
            </a:rPr>
            <a:t>迭代</a:t>
          </a:r>
          <a:r>
            <a:rPr lang="en-US" altLang="en-US" sz="1600" dirty="0" smtClean="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dgm:t>
    </dgm:pt>
    <dgm:pt modelId="{8AB4DBE9-C326-45A9-8E91-FBC66B82FDF9}" type="parTrans" cxnId="{FEF051E4-815C-4162-BB0E-F727B237145A}">
      <dgm:prSet/>
      <dgm:spPr/>
      <dgm:t>
        <a:bodyPr/>
        <a:lstStyle/>
        <a:p>
          <a:endParaRPr lang="zh-CN" altLang="en-US"/>
        </a:p>
      </dgm:t>
    </dgm:pt>
    <dgm:pt modelId="{711CA534-0A4F-4142-A60C-7E7897CD3FEB}" type="sibTrans" cxnId="{FEF051E4-815C-4162-BB0E-F727B237145A}">
      <dgm:prSet/>
      <dgm:spPr/>
      <dgm:t>
        <a:bodyPr/>
        <a:lstStyle/>
        <a:p>
          <a:endParaRPr lang="zh-CN" altLang="en-US"/>
        </a:p>
      </dgm:t>
    </dgm:pt>
    <dgm:pt modelId="{4686F8F2-59B2-4E3D-A15F-1698CA6BF9AC}">
      <dgm:prSet custT="1"/>
      <dgm:spPr/>
      <dgm:t>
        <a:bodyPr/>
        <a:lstStyle/>
        <a:p>
          <a:r>
            <a:rPr lang="en-US" altLang="en-US" sz="1600" dirty="0" smtClean="0">
              <a:latin typeface="微软雅黑" panose="020B0503020204020204" pitchFamily="34" charset="-122"/>
              <a:ea typeface="微软雅黑" panose="020B0503020204020204" pitchFamily="34" charset="-122"/>
            </a:rPr>
            <a:t>Sprint Planning </a:t>
          </a:r>
          <a:br>
            <a:rPr lang="en-US" altLang="en-US" sz="1600" dirty="0" smtClean="0">
              <a:latin typeface="微软雅黑" panose="020B0503020204020204" pitchFamily="34" charset="-122"/>
              <a:ea typeface="微软雅黑" panose="020B0503020204020204" pitchFamily="34" charset="-122"/>
            </a:rPr>
          </a:br>
          <a:r>
            <a:rPr lang="zh-CN" altLang="en-US" sz="1600" dirty="0" smtClean="0">
              <a:latin typeface="微软雅黑" panose="020B0503020204020204" pitchFamily="34" charset="-122"/>
              <a:ea typeface="微软雅黑" panose="020B0503020204020204" pitchFamily="34" charset="-122"/>
            </a:rPr>
            <a:t>迭代计划会议</a:t>
          </a:r>
          <a:endParaRPr lang="zh-CN" altLang="en-US" sz="1600" dirty="0">
            <a:latin typeface="微软雅黑" panose="020B0503020204020204" pitchFamily="34" charset="-122"/>
            <a:ea typeface="微软雅黑" panose="020B0503020204020204" pitchFamily="34" charset="-122"/>
          </a:endParaRPr>
        </a:p>
      </dgm:t>
    </dgm:pt>
    <dgm:pt modelId="{1EB60B56-560A-410F-BF58-084AB9053958}" type="parTrans" cxnId="{12920723-71D2-401C-9419-65217A8CB34B}">
      <dgm:prSet/>
      <dgm:spPr/>
      <dgm:t>
        <a:bodyPr/>
        <a:lstStyle/>
        <a:p>
          <a:endParaRPr lang="zh-CN" altLang="en-US"/>
        </a:p>
      </dgm:t>
    </dgm:pt>
    <dgm:pt modelId="{CC860589-04E4-47B4-8C4A-EF05A592106F}" type="sibTrans" cxnId="{12920723-71D2-401C-9419-65217A8CB34B}">
      <dgm:prSet/>
      <dgm:spPr/>
      <dgm:t>
        <a:bodyPr/>
        <a:lstStyle/>
        <a:p>
          <a:endParaRPr lang="zh-CN" altLang="en-US"/>
        </a:p>
      </dgm:t>
    </dgm:pt>
    <dgm:pt modelId="{8A85C83A-FC85-4B26-B04A-FE366BF68ADB}">
      <dgm:prSet custT="1"/>
      <dgm:spPr/>
      <dgm:t>
        <a:bodyPr/>
        <a:lstStyle/>
        <a:p>
          <a:r>
            <a:rPr lang="en-US" altLang="en-US" sz="1600" dirty="0" smtClean="0">
              <a:latin typeface="微软雅黑" panose="020B0503020204020204" pitchFamily="34" charset="-122"/>
              <a:ea typeface="微软雅黑" panose="020B0503020204020204" pitchFamily="34" charset="-122"/>
            </a:rPr>
            <a:t>Daily Scrum meeting </a:t>
          </a:r>
          <a:br>
            <a:rPr lang="en-US" altLang="en-US" sz="1600" dirty="0" smtClean="0">
              <a:latin typeface="微软雅黑" panose="020B0503020204020204" pitchFamily="34" charset="-122"/>
              <a:ea typeface="微软雅黑" panose="020B0503020204020204" pitchFamily="34" charset="-122"/>
            </a:rPr>
          </a:br>
          <a:r>
            <a:rPr lang="zh-CN" altLang="en-US" sz="1600" dirty="0" smtClean="0">
              <a:latin typeface="微软雅黑" panose="020B0503020204020204" pitchFamily="34" charset="-122"/>
              <a:ea typeface="微软雅黑" panose="020B0503020204020204" pitchFamily="34" charset="-122"/>
            </a:rPr>
            <a:t>每日例会</a:t>
          </a:r>
          <a:endParaRPr lang="zh-CN" altLang="en-US" sz="1600" dirty="0">
            <a:latin typeface="微软雅黑" panose="020B0503020204020204" pitchFamily="34" charset="-122"/>
            <a:ea typeface="微软雅黑" panose="020B0503020204020204" pitchFamily="34" charset="-122"/>
          </a:endParaRPr>
        </a:p>
      </dgm:t>
    </dgm:pt>
    <dgm:pt modelId="{C484C6B1-A734-4116-8307-1B2B0E29C7CF}" type="parTrans" cxnId="{CD4430B9-D67D-4391-A63A-27A8B3654B85}">
      <dgm:prSet/>
      <dgm:spPr/>
      <dgm:t>
        <a:bodyPr/>
        <a:lstStyle/>
        <a:p>
          <a:endParaRPr lang="zh-CN" altLang="en-US"/>
        </a:p>
      </dgm:t>
    </dgm:pt>
    <dgm:pt modelId="{E2A5F576-64E2-4F38-A817-9648717CD4EE}" type="sibTrans" cxnId="{CD4430B9-D67D-4391-A63A-27A8B3654B85}">
      <dgm:prSet/>
      <dgm:spPr/>
      <dgm:t>
        <a:bodyPr/>
        <a:lstStyle/>
        <a:p>
          <a:endParaRPr lang="zh-CN" altLang="en-US"/>
        </a:p>
      </dgm:t>
    </dgm:pt>
    <dgm:pt modelId="{EB04553E-22CC-4F72-A35B-5A0A4FB30DFC}">
      <dgm:prSet custT="1"/>
      <dgm:spPr/>
      <dgm:t>
        <a:bodyPr/>
        <a:lstStyle/>
        <a:p>
          <a:r>
            <a:rPr lang="en-US" altLang="en-US" sz="1600" dirty="0" smtClean="0">
              <a:latin typeface="微软雅黑" panose="020B0503020204020204" pitchFamily="34" charset="-122"/>
              <a:ea typeface="微软雅黑" panose="020B0503020204020204" pitchFamily="34" charset="-122"/>
            </a:rPr>
            <a:t>Sprint Review </a:t>
          </a:r>
          <a:br>
            <a:rPr lang="en-US" altLang="en-US" sz="1600" dirty="0" smtClean="0">
              <a:latin typeface="微软雅黑" panose="020B0503020204020204" pitchFamily="34" charset="-122"/>
              <a:ea typeface="微软雅黑" panose="020B0503020204020204" pitchFamily="34" charset="-122"/>
            </a:rPr>
          </a:br>
          <a:r>
            <a:rPr lang="zh-CN" altLang="en-US" sz="1600" dirty="0" smtClean="0">
              <a:latin typeface="微软雅黑" panose="020B0503020204020204" pitchFamily="34" charset="-122"/>
              <a:ea typeface="微软雅黑" panose="020B0503020204020204" pitchFamily="34" charset="-122"/>
            </a:rPr>
            <a:t>迭代审核会议</a:t>
          </a:r>
          <a:endParaRPr lang="zh-CN" altLang="en-US" sz="1600" dirty="0">
            <a:latin typeface="微软雅黑" panose="020B0503020204020204" pitchFamily="34" charset="-122"/>
            <a:ea typeface="微软雅黑" panose="020B0503020204020204" pitchFamily="34" charset="-122"/>
          </a:endParaRPr>
        </a:p>
      </dgm:t>
    </dgm:pt>
    <dgm:pt modelId="{51D8C0C3-B23C-41F2-BCA5-E2A90C26328D}" type="parTrans" cxnId="{9134032B-15E2-420A-B3A7-A99DB418F606}">
      <dgm:prSet/>
      <dgm:spPr/>
      <dgm:t>
        <a:bodyPr/>
        <a:lstStyle/>
        <a:p>
          <a:endParaRPr lang="zh-CN" altLang="en-US"/>
        </a:p>
      </dgm:t>
    </dgm:pt>
    <dgm:pt modelId="{BF2719ED-D962-4CFB-B540-C4D7384E3577}" type="sibTrans" cxnId="{9134032B-15E2-420A-B3A7-A99DB418F606}">
      <dgm:prSet/>
      <dgm:spPr/>
      <dgm:t>
        <a:bodyPr/>
        <a:lstStyle/>
        <a:p>
          <a:endParaRPr lang="zh-CN" altLang="en-US"/>
        </a:p>
      </dgm:t>
    </dgm:pt>
    <dgm:pt modelId="{8D84FE68-0EA0-42A7-BFDA-7CDA47C8ED1E}">
      <dgm:prSet custT="1"/>
      <dgm:spPr/>
      <dgm:t>
        <a:bodyPr/>
        <a:lstStyle/>
        <a:p>
          <a:r>
            <a:rPr lang="en-US" altLang="en-US" sz="1600" dirty="0" smtClean="0">
              <a:latin typeface="微软雅黑" panose="020B0503020204020204" pitchFamily="34" charset="-122"/>
              <a:ea typeface="微软雅黑" panose="020B0503020204020204" pitchFamily="34" charset="-122"/>
            </a:rPr>
            <a:t>Sprint Retrospective</a:t>
          </a:r>
          <a:br>
            <a:rPr lang="en-US" altLang="en-US" sz="1600" dirty="0" smtClean="0">
              <a:latin typeface="微软雅黑" panose="020B0503020204020204" pitchFamily="34" charset="-122"/>
              <a:ea typeface="微软雅黑" panose="020B0503020204020204" pitchFamily="34" charset="-122"/>
            </a:rPr>
          </a:br>
          <a:r>
            <a:rPr lang="zh-CN" altLang="en-US" sz="1600" dirty="0" smtClean="0">
              <a:latin typeface="微软雅黑" panose="020B0503020204020204" pitchFamily="34" charset="-122"/>
              <a:ea typeface="微软雅黑" panose="020B0503020204020204" pitchFamily="34" charset="-122"/>
            </a:rPr>
            <a:t>迭代回顾</a:t>
          </a:r>
          <a:endParaRPr lang="zh-CN" altLang="en-US" sz="1600" dirty="0">
            <a:latin typeface="微软雅黑" panose="020B0503020204020204" pitchFamily="34" charset="-122"/>
            <a:ea typeface="微软雅黑" panose="020B0503020204020204" pitchFamily="34" charset="-122"/>
          </a:endParaRPr>
        </a:p>
      </dgm:t>
    </dgm:pt>
    <dgm:pt modelId="{44D31D2B-4B15-4DFD-AA03-D8D64833BCE9}" type="parTrans" cxnId="{A65A812B-14BB-4390-9684-82CE9B67D39D}">
      <dgm:prSet/>
      <dgm:spPr/>
      <dgm:t>
        <a:bodyPr/>
        <a:lstStyle/>
        <a:p>
          <a:endParaRPr lang="zh-CN" altLang="en-US"/>
        </a:p>
      </dgm:t>
    </dgm:pt>
    <dgm:pt modelId="{3020D20C-54DF-45BA-ABC2-FB180A936604}" type="sibTrans" cxnId="{A65A812B-14BB-4390-9684-82CE9B67D39D}">
      <dgm:prSet/>
      <dgm:spPr/>
      <dgm:t>
        <a:bodyPr/>
        <a:lstStyle/>
        <a:p>
          <a:endParaRPr lang="zh-CN" altLang="en-US"/>
        </a:p>
      </dgm:t>
    </dgm:pt>
    <dgm:pt modelId="{2E1123C1-7481-4BE2-BDDE-A1616071F419}">
      <dgm:prSet custT="1"/>
      <dgm:spPr/>
      <dgm:t>
        <a:bodyPr/>
        <a:lstStyle/>
        <a:p>
          <a:r>
            <a:rPr lang="zh-CN" altLang="en-US" sz="1600" dirty="0" smtClean="0">
              <a:latin typeface="微软雅黑" panose="020B0503020204020204" pitchFamily="34" charset="-122"/>
              <a:ea typeface="微软雅黑" panose="020B0503020204020204" pitchFamily="34" charset="-122"/>
            </a:rPr>
            <a:t>故事梳理会议</a:t>
          </a:r>
          <a:endParaRPr lang="zh-CN" altLang="en-US" sz="1600" dirty="0">
            <a:latin typeface="微软雅黑" panose="020B0503020204020204" pitchFamily="34" charset="-122"/>
            <a:ea typeface="微软雅黑" panose="020B0503020204020204" pitchFamily="34" charset="-122"/>
          </a:endParaRPr>
        </a:p>
      </dgm:t>
    </dgm:pt>
    <dgm:pt modelId="{07682C29-1089-4E88-B3E1-B5605A9C8F8A}" type="parTrans" cxnId="{1C58F37D-FD2B-454B-9A1B-A755BA4D3533}">
      <dgm:prSet/>
      <dgm:spPr/>
      <dgm:t>
        <a:bodyPr/>
        <a:lstStyle/>
        <a:p>
          <a:endParaRPr lang="zh-CN" altLang="en-US"/>
        </a:p>
      </dgm:t>
    </dgm:pt>
    <dgm:pt modelId="{FB2D7346-1D17-4EAB-8037-8FDE40FADBE9}" type="sibTrans" cxnId="{1C58F37D-FD2B-454B-9A1B-A755BA4D3533}">
      <dgm:prSet/>
      <dgm:spPr/>
      <dgm:t>
        <a:bodyPr/>
        <a:lstStyle/>
        <a:p>
          <a:endParaRPr lang="zh-CN" altLang="en-US"/>
        </a:p>
      </dgm:t>
    </dgm:pt>
    <dgm:pt modelId="{C0F8BB02-D2C4-4A96-8EB9-5AFFA9816407}">
      <dgm:prSet custT="1"/>
      <dgm:spPr/>
      <dgm:t>
        <a:bodyPr/>
        <a:lstStyle/>
        <a:p>
          <a:r>
            <a:rPr lang="zh-CN" altLang="en-US" sz="1600" dirty="0" smtClean="0">
              <a:latin typeface="微软雅黑" panose="020B0503020204020204" pitchFamily="34" charset="-122"/>
              <a:ea typeface="微软雅黑" panose="020B0503020204020204" pitchFamily="34" charset="-122"/>
            </a:rPr>
            <a:t>验收测试场景分析与评审</a:t>
          </a:r>
          <a:endParaRPr lang="zh-CN" altLang="en-US" sz="1600" dirty="0">
            <a:latin typeface="微软雅黑" panose="020B0503020204020204" pitchFamily="34" charset="-122"/>
            <a:ea typeface="微软雅黑" panose="020B0503020204020204" pitchFamily="34" charset="-122"/>
          </a:endParaRPr>
        </a:p>
      </dgm:t>
    </dgm:pt>
    <dgm:pt modelId="{38F5B6D0-1667-4EDE-B732-FFD867EB0DEC}" type="parTrans" cxnId="{5E4725B9-7BC1-47FD-9BB0-6372D1BA3676}">
      <dgm:prSet/>
      <dgm:spPr/>
      <dgm:t>
        <a:bodyPr/>
        <a:lstStyle/>
        <a:p>
          <a:endParaRPr lang="zh-CN" altLang="en-US"/>
        </a:p>
      </dgm:t>
    </dgm:pt>
    <dgm:pt modelId="{38B1CDB7-33E4-4782-8475-A044F0987A0C}" type="sibTrans" cxnId="{5E4725B9-7BC1-47FD-9BB0-6372D1BA3676}">
      <dgm:prSet/>
      <dgm:spPr/>
      <dgm:t>
        <a:bodyPr/>
        <a:lstStyle/>
        <a:p>
          <a:endParaRPr lang="zh-CN" altLang="en-US"/>
        </a:p>
      </dgm:t>
    </dgm:pt>
    <dgm:pt modelId="{7A6C5FB3-CF5D-48F7-862F-A5CC0D31C388}">
      <dgm:prSet phldrT="[文本]" custT="1"/>
      <dgm:spPr/>
      <dgm:t>
        <a:bodyPr/>
        <a:lstStyle/>
        <a:p>
          <a:r>
            <a:rPr lang="en-US" altLang="en-US" sz="1400" dirty="0" smtClean="0">
              <a:latin typeface="微软雅黑" panose="020B0503020204020204" pitchFamily="34" charset="-122"/>
              <a:ea typeface="微软雅黑" panose="020B0503020204020204" pitchFamily="34" charset="-122"/>
            </a:rPr>
            <a:t>Sprint Backlog </a:t>
          </a:r>
          <a:br>
            <a:rPr lang="en-US" altLang="en-US" sz="1400" dirty="0" smtClean="0">
              <a:latin typeface="微软雅黑" panose="020B0503020204020204" pitchFamily="34" charset="-122"/>
              <a:ea typeface="微软雅黑" panose="020B0503020204020204" pitchFamily="34" charset="-122"/>
            </a:rPr>
          </a:br>
          <a:r>
            <a:rPr lang="zh-CN" altLang="en-US" sz="1400" dirty="0" smtClean="0">
              <a:latin typeface="微软雅黑" panose="020B0503020204020204" pitchFamily="34" charset="-122"/>
              <a:ea typeface="微软雅黑" panose="020B0503020204020204" pitchFamily="34" charset="-122"/>
            </a:rPr>
            <a:t>迭代需求清单</a:t>
          </a:r>
          <a:endParaRPr lang="zh-CN" altLang="en-US" sz="1400" dirty="0">
            <a:latin typeface="微软雅黑" panose="020B0503020204020204" pitchFamily="34" charset="-122"/>
            <a:ea typeface="微软雅黑" panose="020B0503020204020204" pitchFamily="34" charset="-122"/>
          </a:endParaRPr>
        </a:p>
      </dgm:t>
    </dgm:pt>
    <dgm:pt modelId="{5A9EB2E5-6F18-4DC5-872B-CA45B3E83388}" type="parTrans" cxnId="{33225699-6E85-4DF2-887B-4CA80947FB83}">
      <dgm:prSet/>
      <dgm:spPr/>
      <dgm:t>
        <a:bodyPr/>
        <a:lstStyle/>
        <a:p>
          <a:endParaRPr lang="zh-CN" altLang="en-US"/>
        </a:p>
      </dgm:t>
    </dgm:pt>
    <dgm:pt modelId="{6CDB23F6-E34D-4F3F-B9DC-B9C58FF07FE4}" type="sibTrans" cxnId="{33225699-6E85-4DF2-887B-4CA80947FB83}">
      <dgm:prSet/>
      <dgm:spPr/>
      <dgm:t>
        <a:bodyPr/>
        <a:lstStyle/>
        <a:p>
          <a:endParaRPr lang="zh-CN" altLang="en-US"/>
        </a:p>
      </dgm:t>
    </dgm:pt>
    <dgm:pt modelId="{775F3410-BAB8-4D8C-A6AC-E315AD02E046}">
      <dgm:prSet phldrT="[文本]" custT="1"/>
      <dgm:spPr/>
      <dgm:t>
        <a:bodyPr/>
        <a:lstStyle/>
        <a:p>
          <a:r>
            <a:rPr lang="en-US" altLang="en-US" sz="1400" dirty="0" smtClean="0">
              <a:latin typeface="微软雅黑" panose="020B0503020204020204" pitchFamily="34" charset="-122"/>
              <a:ea typeface="微软雅黑" panose="020B0503020204020204" pitchFamily="34" charset="-122"/>
            </a:rPr>
            <a:t>Burn Down Charts</a:t>
          </a:r>
          <a:br>
            <a:rPr lang="en-US" altLang="en-US" sz="1400" dirty="0" smtClean="0">
              <a:latin typeface="微软雅黑" panose="020B0503020204020204" pitchFamily="34" charset="-122"/>
              <a:ea typeface="微软雅黑" panose="020B0503020204020204" pitchFamily="34" charset="-122"/>
            </a:rPr>
          </a:br>
          <a:r>
            <a:rPr lang="zh-CN" altLang="en-US" sz="1400" dirty="0" smtClean="0">
              <a:latin typeface="微软雅黑" panose="020B0503020204020204" pitchFamily="34" charset="-122"/>
              <a:ea typeface="微软雅黑" panose="020B0503020204020204" pitchFamily="34" charset="-122"/>
            </a:rPr>
            <a:t>燃尽图</a:t>
          </a:r>
          <a:endParaRPr lang="zh-CN" altLang="en-US" sz="1400" dirty="0">
            <a:latin typeface="微软雅黑" panose="020B0503020204020204" pitchFamily="34" charset="-122"/>
            <a:ea typeface="微软雅黑" panose="020B0503020204020204" pitchFamily="34" charset="-122"/>
          </a:endParaRPr>
        </a:p>
      </dgm:t>
    </dgm:pt>
    <dgm:pt modelId="{21A28183-D54E-4C3D-B547-907F220B022A}" type="parTrans" cxnId="{BF372C35-7263-4EFA-81BB-A2613276D54D}">
      <dgm:prSet/>
      <dgm:spPr/>
      <dgm:t>
        <a:bodyPr/>
        <a:lstStyle/>
        <a:p>
          <a:endParaRPr lang="zh-CN" altLang="en-US"/>
        </a:p>
      </dgm:t>
    </dgm:pt>
    <dgm:pt modelId="{AB2BD73B-C7EC-43AB-9318-18D96FFA6405}" type="sibTrans" cxnId="{BF372C35-7263-4EFA-81BB-A2613276D54D}">
      <dgm:prSet/>
      <dgm:spPr/>
      <dgm:t>
        <a:bodyPr/>
        <a:lstStyle/>
        <a:p>
          <a:endParaRPr lang="zh-CN" altLang="en-US"/>
        </a:p>
      </dgm:t>
    </dgm:pt>
    <dgm:pt modelId="{F7605DE0-26B7-42FE-BCD1-015E05D0B2AD}">
      <dgm:prSet custT="1"/>
      <dgm:spPr/>
      <dgm:t>
        <a:bodyPr/>
        <a:lstStyle/>
        <a:p>
          <a:r>
            <a:rPr lang="en-US" altLang="en-US" sz="1400" dirty="0" smtClean="0">
              <a:latin typeface="微软雅黑" panose="020B0503020204020204" pitchFamily="34" charset="-122"/>
              <a:ea typeface="微软雅黑" panose="020B0503020204020204" pitchFamily="34" charset="-122"/>
            </a:rPr>
            <a:t>Scrum Master</a:t>
          </a:r>
          <a:r>
            <a:rPr lang="en-US" altLang="zh-CN" sz="1400" dirty="0" smtClean="0">
              <a:latin typeface="微软雅黑" panose="020B0503020204020204" pitchFamily="34" charset="-122"/>
              <a:ea typeface="微软雅黑" panose="020B0503020204020204" pitchFamily="34" charset="-122"/>
            </a:rPr>
            <a:t/>
          </a:r>
          <a:br>
            <a:rPr lang="en-US" altLang="zh-CN" sz="1400" dirty="0" smtClean="0">
              <a:latin typeface="微软雅黑" panose="020B0503020204020204" pitchFamily="34" charset="-122"/>
              <a:ea typeface="微软雅黑" panose="020B0503020204020204" pitchFamily="34" charset="-122"/>
            </a:rPr>
          </a:br>
          <a:r>
            <a:rPr lang="zh-CN" altLang="en-US" sz="1400" dirty="0" smtClean="0">
              <a:latin typeface="微软雅黑" panose="020B0503020204020204" pitchFamily="34" charset="-122"/>
              <a:ea typeface="微软雅黑" panose="020B0503020204020204" pitchFamily="34" charset="-122"/>
            </a:rPr>
            <a:t>开发组长</a:t>
          </a:r>
          <a:endParaRPr lang="zh-CN" altLang="en-US" sz="1400" dirty="0">
            <a:latin typeface="微软雅黑" panose="020B0503020204020204" pitchFamily="34" charset="-122"/>
            <a:ea typeface="微软雅黑" panose="020B0503020204020204" pitchFamily="34" charset="-122"/>
          </a:endParaRPr>
        </a:p>
      </dgm:t>
    </dgm:pt>
    <dgm:pt modelId="{57D82F6D-C31F-4CAE-8E6E-CE2BDAF36D4E}" type="parTrans" cxnId="{B8297D65-F0DA-42D3-A1EE-D9F8769C1977}">
      <dgm:prSet/>
      <dgm:spPr/>
      <dgm:t>
        <a:bodyPr/>
        <a:lstStyle/>
        <a:p>
          <a:endParaRPr lang="zh-CN" altLang="en-US"/>
        </a:p>
      </dgm:t>
    </dgm:pt>
    <dgm:pt modelId="{8C68423F-E1C5-479A-8DB8-8F3CB016A3F9}" type="sibTrans" cxnId="{B8297D65-F0DA-42D3-A1EE-D9F8769C1977}">
      <dgm:prSet/>
      <dgm:spPr/>
      <dgm:t>
        <a:bodyPr/>
        <a:lstStyle/>
        <a:p>
          <a:endParaRPr lang="zh-CN" altLang="en-US"/>
        </a:p>
      </dgm:t>
    </dgm:pt>
    <dgm:pt modelId="{F6982569-DDBC-4703-ADB3-4CED59CB982A}">
      <dgm:prSet custT="1"/>
      <dgm:spPr/>
      <dgm:t>
        <a:bodyPr/>
        <a:lstStyle/>
        <a:p>
          <a:r>
            <a:rPr lang="en-US" altLang="en-US" sz="1400" dirty="0" smtClean="0">
              <a:latin typeface="微软雅黑" panose="020B0503020204020204" pitchFamily="34" charset="-122"/>
              <a:ea typeface="微软雅黑" panose="020B0503020204020204" pitchFamily="34" charset="-122"/>
            </a:rPr>
            <a:t>Team</a:t>
          </a:r>
          <a:r>
            <a:rPr lang="en-US" altLang="zh-CN" sz="1400" dirty="0" smtClean="0">
              <a:latin typeface="微软雅黑" panose="020B0503020204020204" pitchFamily="34" charset="-122"/>
              <a:ea typeface="微软雅黑" panose="020B0503020204020204" pitchFamily="34" charset="-122"/>
            </a:rPr>
            <a:t>(</a:t>
          </a:r>
          <a:r>
            <a:rPr lang="zh-CN" altLang="en-US" sz="1400" dirty="0" smtClean="0">
              <a:latin typeface="微软雅黑" panose="020B0503020204020204" pitchFamily="34" charset="-122"/>
              <a:ea typeface="微软雅黑" panose="020B0503020204020204" pitchFamily="34" charset="-122"/>
            </a:rPr>
            <a:t>团队</a:t>
          </a:r>
          <a:r>
            <a:rPr lang="en-US" altLang="zh-CN"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dgm:t>
    </dgm:pt>
    <dgm:pt modelId="{488AEF7C-C37C-420B-888F-421D11024C4A}" type="parTrans" cxnId="{AC5788C5-8E8E-4027-9664-2777D661F637}">
      <dgm:prSet/>
      <dgm:spPr/>
      <dgm:t>
        <a:bodyPr/>
        <a:lstStyle/>
        <a:p>
          <a:endParaRPr lang="zh-CN" altLang="en-US"/>
        </a:p>
      </dgm:t>
    </dgm:pt>
    <dgm:pt modelId="{ABC4C4C9-F2EE-4140-AB8B-545B8FC2BBBA}" type="sibTrans" cxnId="{AC5788C5-8E8E-4027-9664-2777D661F637}">
      <dgm:prSet/>
      <dgm:spPr/>
      <dgm:t>
        <a:bodyPr/>
        <a:lstStyle/>
        <a:p>
          <a:endParaRPr lang="zh-CN" altLang="en-US"/>
        </a:p>
      </dgm:t>
    </dgm:pt>
    <dgm:pt modelId="{5D4133F7-3CA0-4BCA-A295-76FAFD44FC43}">
      <dgm:prSet custT="1"/>
      <dgm:spPr/>
      <dgm:t>
        <a:bodyPr/>
        <a:lstStyle/>
        <a:p>
          <a:r>
            <a:rPr lang="en-US" altLang="en-US" sz="1400" dirty="0" smtClean="0">
              <a:latin typeface="微软雅黑" panose="020B0503020204020204" pitchFamily="34" charset="-122"/>
              <a:ea typeface="微软雅黑" panose="020B0503020204020204" pitchFamily="34" charset="-122"/>
            </a:rPr>
            <a:t>BA</a:t>
          </a:r>
          <a:endParaRPr lang="zh-CN" altLang="en-US" sz="1400" dirty="0">
            <a:latin typeface="微软雅黑" panose="020B0503020204020204" pitchFamily="34" charset="-122"/>
            <a:ea typeface="微软雅黑" panose="020B0503020204020204" pitchFamily="34" charset="-122"/>
          </a:endParaRPr>
        </a:p>
      </dgm:t>
    </dgm:pt>
    <dgm:pt modelId="{14875DB2-ACCC-4B48-916B-21A9FC31B8BB}" type="parTrans" cxnId="{4059D33F-2846-4E15-8B82-ECB8D0737409}">
      <dgm:prSet/>
      <dgm:spPr/>
      <dgm:t>
        <a:bodyPr/>
        <a:lstStyle/>
        <a:p>
          <a:endParaRPr lang="zh-CN" altLang="en-US"/>
        </a:p>
      </dgm:t>
    </dgm:pt>
    <dgm:pt modelId="{6D05738F-3E66-4ABA-89D9-2B51337BD41F}" type="sibTrans" cxnId="{4059D33F-2846-4E15-8B82-ECB8D0737409}">
      <dgm:prSet/>
      <dgm:spPr/>
      <dgm:t>
        <a:bodyPr/>
        <a:lstStyle/>
        <a:p>
          <a:endParaRPr lang="zh-CN" altLang="en-US"/>
        </a:p>
      </dgm:t>
    </dgm:pt>
    <dgm:pt modelId="{61089989-EDBF-413E-8F6E-E837450ACAA6}" type="pres">
      <dgm:prSet presAssocID="{5A707466-7E11-4520-8CFB-99C5030F5AE5}" presName="Name0" presStyleCnt="0">
        <dgm:presLayoutVars>
          <dgm:dir/>
          <dgm:animLvl val="lvl"/>
          <dgm:resizeHandles val="exact"/>
        </dgm:presLayoutVars>
      </dgm:prSet>
      <dgm:spPr/>
      <dgm:t>
        <a:bodyPr/>
        <a:lstStyle/>
        <a:p>
          <a:endParaRPr lang="zh-CN" altLang="en-US"/>
        </a:p>
      </dgm:t>
    </dgm:pt>
    <dgm:pt modelId="{7F48D77E-EA65-487E-B8DC-7C1244B5BA97}" type="pres">
      <dgm:prSet presAssocID="{27685014-1CD9-41D9-829B-D97CFE6C8D0C}" presName="composite" presStyleCnt="0"/>
      <dgm:spPr/>
    </dgm:pt>
    <dgm:pt modelId="{9981C081-24EE-4F34-80D7-5BB13A2FF525}" type="pres">
      <dgm:prSet presAssocID="{27685014-1CD9-41D9-829B-D97CFE6C8D0C}" presName="parTx" presStyleLbl="alignNode1" presStyleIdx="0" presStyleCnt="3" custScaleY="100000">
        <dgm:presLayoutVars>
          <dgm:chMax val="0"/>
          <dgm:chPref val="0"/>
          <dgm:bulletEnabled val="1"/>
        </dgm:presLayoutVars>
      </dgm:prSet>
      <dgm:spPr/>
      <dgm:t>
        <a:bodyPr/>
        <a:lstStyle/>
        <a:p>
          <a:endParaRPr lang="zh-CN" altLang="en-US"/>
        </a:p>
      </dgm:t>
    </dgm:pt>
    <dgm:pt modelId="{EF224A5B-FD9D-42BC-A8E1-60E5123BFA07}" type="pres">
      <dgm:prSet presAssocID="{27685014-1CD9-41D9-829B-D97CFE6C8D0C}" presName="desTx" presStyleLbl="alignAccFollowNode1" presStyleIdx="0" presStyleCnt="3">
        <dgm:presLayoutVars>
          <dgm:bulletEnabled val="1"/>
        </dgm:presLayoutVars>
      </dgm:prSet>
      <dgm:spPr/>
      <dgm:t>
        <a:bodyPr/>
        <a:lstStyle/>
        <a:p>
          <a:endParaRPr lang="zh-CN" altLang="en-US"/>
        </a:p>
      </dgm:t>
    </dgm:pt>
    <dgm:pt modelId="{4744851A-F8B8-4CE4-9CEE-6A2665F4FBF4}" type="pres">
      <dgm:prSet presAssocID="{784B2BB1-FBDB-46BC-9787-14F734B17520}" presName="space" presStyleCnt="0"/>
      <dgm:spPr/>
    </dgm:pt>
    <dgm:pt modelId="{6FC2BCEE-2CAB-44A1-AA53-F7229B22751E}" type="pres">
      <dgm:prSet presAssocID="{8F9BA665-5C8B-4966-8F6B-BCDDE2DCF2BA}" presName="composite" presStyleCnt="0"/>
      <dgm:spPr/>
    </dgm:pt>
    <dgm:pt modelId="{8ADB87F6-AA89-436C-B40A-0558F03024D0}" type="pres">
      <dgm:prSet presAssocID="{8F9BA665-5C8B-4966-8F6B-BCDDE2DCF2BA}" presName="parTx" presStyleLbl="alignNode1" presStyleIdx="1" presStyleCnt="3" custScaleY="100000">
        <dgm:presLayoutVars>
          <dgm:chMax val="0"/>
          <dgm:chPref val="0"/>
          <dgm:bulletEnabled val="1"/>
        </dgm:presLayoutVars>
      </dgm:prSet>
      <dgm:spPr/>
      <dgm:t>
        <a:bodyPr/>
        <a:lstStyle/>
        <a:p>
          <a:endParaRPr lang="zh-CN" altLang="en-US"/>
        </a:p>
      </dgm:t>
    </dgm:pt>
    <dgm:pt modelId="{CDBFFB57-3B88-4E4A-86F4-B16AD744F5A1}" type="pres">
      <dgm:prSet presAssocID="{8F9BA665-5C8B-4966-8F6B-BCDDE2DCF2BA}" presName="desTx" presStyleLbl="alignAccFollowNode1" presStyleIdx="1" presStyleCnt="3">
        <dgm:presLayoutVars>
          <dgm:bulletEnabled val="1"/>
        </dgm:presLayoutVars>
      </dgm:prSet>
      <dgm:spPr/>
      <dgm:t>
        <a:bodyPr/>
        <a:lstStyle/>
        <a:p>
          <a:endParaRPr lang="zh-CN" altLang="en-US"/>
        </a:p>
      </dgm:t>
    </dgm:pt>
    <dgm:pt modelId="{2F278B3C-FB0A-4460-884A-D2FF59AEFE7E}" type="pres">
      <dgm:prSet presAssocID="{01F87B76-A4E0-4287-90A5-F28D060C231C}" presName="space" presStyleCnt="0"/>
      <dgm:spPr/>
    </dgm:pt>
    <dgm:pt modelId="{6723A7FC-F889-42EB-BE76-4185B11D7A8B}" type="pres">
      <dgm:prSet presAssocID="{B845829B-16BB-46FF-930E-6988BEC05F3D}" presName="composite" presStyleCnt="0"/>
      <dgm:spPr/>
    </dgm:pt>
    <dgm:pt modelId="{33A520C3-3E42-4B6A-95A3-EC5CADBA1042}" type="pres">
      <dgm:prSet presAssocID="{B845829B-16BB-46FF-930E-6988BEC05F3D}" presName="parTx" presStyleLbl="alignNode1" presStyleIdx="2" presStyleCnt="3">
        <dgm:presLayoutVars>
          <dgm:chMax val="0"/>
          <dgm:chPref val="0"/>
          <dgm:bulletEnabled val="1"/>
        </dgm:presLayoutVars>
      </dgm:prSet>
      <dgm:spPr/>
      <dgm:t>
        <a:bodyPr/>
        <a:lstStyle/>
        <a:p>
          <a:endParaRPr lang="zh-CN" altLang="en-US"/>
        </a:p>
      </dgm:t>
    </dgm:pt>
    <dgm:pt modelId="{CEE75409-4EFB-40A0-8D48-E626B18FA4DA}" type="pres">
      <dgm:prSet presAssocID="{B845829B-16BB-46FF-930E-6988BEC05F3D}" presName="desTx" presStyleLbl="alignAccFollowNode1" presStyleIdx="2" presStyleCnt="3">
        <dgm:presLayoutVars>
          <dgm:bulletEnabled val="1"/>
        </dgm:presLayoutVars>
      </dgm:prSet>
      <dgm:spPr/>
      <dgm:t>
        <a:bodyPr/>
        <a:lstStyle/>
        <a:p>
          <a:endParaRPr lang="zh-CN" altLang="en-US"/>
        </a:p>
      </dgm:t>
    </dgm:pt>
  </dgm:ptLst>
  <dgm:cxnLst>
    <dgm:cxn modelId="{CD4430B9-D67D-4391-A63A-27A8B3654B85}" srcId="{B845829B-16BB-46FF-930E-6988BEC05F3D}" destId="{8A85C83A-FC85-4B26-B04A-FE366BF68ADB}" srcOrd="2" destOrd="0" parTransId="{C484C6B1-A734-4116-8307-1B2B0E29C7CF}" sibTransId="{E2A5F576-64E2-4F38-A817-9648717CD4EE}"/>
    <dgm:cxn modelId="{3FE95292-1153-4EC3-9CEA-CCB660C360C7}" type="presOf" srcId="{775F3410-BAB8-4D8C-A6AC-E315AD02E046}" destId="{CDBFFB57-3B88-4E4A-86F4-B16AD744F5A1}" srcOrd="0" destOrd="2" presId="urn:microsoft.com/office/officeart/2005/8/layout/hList1"/>
    <dgm:cxn modelId="{8E9E5777-EDE1-433C-820E-6C89BE5803DB}" srcId="{5A707466-7E11-4520-8CFB-99C5030F5AE5}" destId="{B845829B-16BB-46FF-930E-6988BEC05F3D}" srcOrd="2" destOrd="0" parTransId="{4944FD38-A38D-4086-825F-392A32D5BB5C}" sibTransId="{9A5F839E-71BD-46B7-B616-61EE5437FB6E}"/>
    <dgm:cxn modelId="{FE134B17-9725-48EC-AB7F-94973602C5F4}" type="presOf" srcId="{F6982569-DDBC-4703-ADB3-4CED59CB982A}" destId="{EF224A5B-FD9D-42BC-A8E1-60E5123BFA07}" srcOrd="0" destOrd="2" presId="urn:microsoft.com/office/officeart/2005/8/layout/hList1"/>
    <dgm:cxn modelId="{9134032B-15E2-420A-B3A7-A99DB418F606}" srcId="{B845829B-16BB-46FF-930E-6988BEC05F3D}" destId="{EB04553E-22CC-4F72-A35B-5A0A4FB30DFC}" srcOrd="3" destOrd="0" parTransId="{51D8C0C3-B23C-41F2-BCA5-E2A90C26328D}" sibTransId="{BF2719ED-D962-4CFB-B540-C4D7384E3577}"/>
    <dgm:cxn modelId="{6AAAAD25-6085-4931-90F7-F6336D93EDB0}" srcId="{8F9BA665-5C8B-4966-8F6B-BCDDE2DCF2BA}" destId="{9E4AF608-701D-45F4-B06C-1B97050C32A0}" srcOrd="0" destOrd="0" parTransId="{8096084A-1922-4FA2-90F5-32AFE7914BAC}" sibTransId="{BB4962D1-29D2-454E-9C7B-E0BB40703F48}"/>
    <dgm:cxn modelId="{F22418A6-B414-4A73-8269-2CFDD4B9518F}" srcId="{27685014-1CD9-41D9-829B-D97CFE6C8D0C}" destId="{3FC07D73-F773-4010-A9C2-1D518077A0EE}" srcOrd="0" destOrd="0" parTransId="{F9531634-A280-4409-BBB3-D481381799A2}" sibTransId="{FB20CD40-52B3-4298-B469-D28DBE1BFA61}"/>
    <dgm:cxn modelId="{228F4713-DE43-4270-97B8-FF4E9990CFA2}" type="presOf" srcId="{2E1123C1-7481-4BE2-BDDE-A1616071F419}" destId="{CEE75409-4EFB-40A0-8D48-E626B18FA4DA}" srcOrd="0" destOrd="5" presId="urn:microsoft.com/office/officeart/2005/8/layout/hList1"/>
    <dgm:cxn modelId="{2FB635D0-E271-4553-B5C1-C6651B0465CC}" type="presOf" srcId="{5D4133F7-3CA0-4BCA-A295-76FAFD44FC43}" destId="{EF224A5B-FD9D-42BC-A8E1-60E5123BFA07}" srcOrd="0" destOrd="3" presId="urn:microsoft.com/office/officeart/2005/8/layout/hList1"/>
    <dgm:cxn modelId="{A65A812B-14BB-4390-9684-82CE9B67D39D}" srcId="{B845829B-16BB-46FF-930E-6988BEC05F3D}" destId="{8D84FE68-0EA0-42A7-BFDA-7CDA47C8ED1E}" srcOrd="4" destOrd="0" parTransId="{44D31D2B-4B15-4DFD-AA03-D8D64833BCE9}" sibTransId="{3020D20C-54DF-45BA-ABC2-FB180A936604}"/>
    <dgm:cxn modelId="{B82CBA5F-A5C8-46C1-845F-1B78C11D8AD6}" type="presOf" srcId="{3FC07D73-F773-4010-A9C2-1D518077A0EE}" destId="{EF224A5B-FD9D-42BC-A8E1-60E5123BFA07}" srcOrd="0" destOrd="0" presId="urn:microsoft.com/office/officeart/2005/8/layout/hList1"/>
    <dgm:cxn modelId="{B8297D65-F0DA-42D3-A1EE-D9F8769C1977}" srcId="{27685014-1CD9-41D9-829B-D97CFE6C8D0C}" destId="{F7605DE0-26B7-42FE-BCD1-015E05D0B2AD}" srcOrd="1" destOrd="0" parTransId="{57D82F6D-C31F-4CAE-8E6E-CE2BDAF36D4E}" sibTransId="{8C68423F-E1C5-479A-8DB8-8F3CB016A3F9}"/>
    <dgm:cxn modelId="{7F489742-5960-499F-864A-982378352FE8}" type="presOf" srcId="{8A85C83A-FC85-4B26-B04A-FE366BF68ADB}" destId="{CEE75409-4EFB-40A0-8D48-E626B18FA4DA}" srcOrd="0" destOrd="2" presId="urn:microsoft.com/office/officeart/2005/8/layout/hList1"/>
    <dgm:cxn modelId="{AC5788C5-8E8E-4027-9664-2777D661F637}" srcId="{27685014-1CD9-41D9-829B-D97CFE6C8D0C}" destId="{F6982569-DDBC-4703-ADB3-4CED59CB982A}" srcOrd="2" destOrd="0" parTransId="{488AEF7C-C37C-420B-888F-421D11024C4A}" sibTransId="{ABC4C4C9-F2EE-4140-AB8B-545B8FC2BBBA}"/>
    <dgm:cxn modelId="{427CC114-2295-4FF9-976C-BBE5837729F5}" srcId="{5A707466-7E11-4520-8CFB-99C5030F5AE5}" destId="{8F9BA665-5C8B-4966-8F6B-BCDDE2DCF2BA}" srcOrd="1" destOrd="0" parTransId="{1C0A8A62-8C18-4DE0-AD04-E542863B0EAD}" sibTransId="{01F87B76-A4E0-4287-90A5-F28D060C231C}"/>
    <dgm:cxn modelId="{33225699-6E85-4DF2-887B-4CA80947FB83}" srcId="{8F9BA665-5C8B-4966-8F6B-BCDDE2DCF2BA}" destId="{7A6C5FB3-CF5D-48F7-862F-A5CC0D31C388}" srcOrd="1" destOrd="0" parTransId="{5A9EB2E5-6F18-4DC5-872B-CA45B3E83388}" sibTransId="{6CDB23F6-E34D-4F3F-B9DC-B9C58FF07FE4}"/>
    <dgm:cxn modelId="{684C291D-C189-4E1B-98FE-20650C0A8167}" type="presOf" srcId="{EB04553E-22CC-4F72-A35B-5A0A4FB30DFC}" destId="{CEE75409-4EFB-40A0-8D48-E626B18FA4DA}" srcOrd="0" destOrd="3" presId="urn:microsoft.com/office/officeart/2005/8/layout/hList1"/>
    <dgm:cxn modelId="{03FF6A48-E4A6-4C26-90E4-28341758E2C0}" type="presOf" srcId="{8F9BA665-5C8B-4966-8F6B-BCDDE2DCF2BA}" destId="{8ADB87F6-AA89-436C-B40A-0558F03024D0}" srcOrd="0" destOrd="0" presId="urn:microsoft.com/office/officeart/2005/8/layout/hList1"/>
    <dgm:cxn modelId="{A0EE158D-5F5E-4C95-995C-FB6735C3C851}" type="presOf" srcId="{B845829B-16BB-46FF-930E-6988BEC05F3D}" destId="{33A520C3-3E42-4B6A-95A3-EC5CADBA1042}" srcOrd="0" destOrd="0" presId="urn:microsoft.com/office/officeart/2005/8/layout/hList1"/>
    <dgm:cxn modelId="{1C58F37D-FD2B-454B-9A1B-A755BA4D3533}" srcId="{B845829B-16BB-46FF-930E-6988BEC05F3D}" destId="{2E1123C1-7481-4BE2-BDDE-A1616071F419}" srcOrd="5" destOrd="0" parTransId="{07682C29-1089-4E88-B3E1-B5605A9C8F8A}" sibTransId="{FB2D7346-1D17-4EAB-8037-8FDE40FADBE9}"/>
    <dgm:cxn modelId="{4F12A86C-31A0-4B27-B45E-EBED4741B77A}" type="presOf" srcId="{5A707466-7E11-4520-8CFB-99C5030F5AE5}" destId="{61089989-EDBF-413E-8F6E-E837450ACAA6}" srcOrd="0" destOrd="0" presId="urn:microsoft.com/office/officeart/2005/8/layout/hList1"/>
    <dgm:cxn modelId="{3388FC27-579A-4B5E-9706-BE5D89C37DFC}" type="presOf" srcId="{8D84FE68-0EA0-42A7-BFDA-7CDA47C8ED1E}" destId="{CEE75409-4EFB-40A0-8D48-E626B18FA4DA}" srcOrd="0" destOrd="4" presId="urn:microsoft.com/office/officeart/2005/8/layout/hList1"/>
    <dgm:cxn modelId="{12920723-71D2-401C-9419-65217A8CB34B}" srcId="{B845829B-16BB-46FF-930E-6988BEC05F3D}" destId="{4686F8F2-59B2-4E3D-A15F-1698CA6BF9AC}" srcOrd="1" destOrd="0" parTransId="{1EB60B56-560A-410F-BF58-084AB9053958}" sibTransId="{CC860589-04E4-47B4-8C4A-EF05A592106F}"/>
    <dgm:cxn modelId="{C7DB2680-55F7-4F78-8F9F-C95938D81EB4}" type="presOf" srcId="{9E4AF608-701D-45F4-B06C-1B97050C32A0}" destId="{CDBFFB57-3B88-4E4A-86F4-B16AD744F5A1}" srcOrd="0" destOrd="0" presId="urn:microsoft.com/office/officeart/2005/8/layout/hList1"/>
    <dgm:cxn modelId="{0E6078B0-A1F0-4610-830E-22A97B667E07}" type="presOf" srcId="{F7605DE0-26B7-42FE-BCD1-015E05D0B2AD}" destId="{EF224A5B-FD9D-42BC-A8E1-60E5123BFA07}" srcOrd="0" destOrd="1" presId="urn:microsoft.com/office/officeart/2005/8/layout/hList1"/>
    <dgm:cxn modelId="{4059D33F-2846-4E15-8B82-ECB8D0737409}" srcId="{27685014-1CD9-41D9-829B-D97CFE6C8D0C}" destId="{5D4133F7-3CA0-4BCA-A295-76FAFD44FC43}" srcOrd="3" destOrd="0" parTransId="{14875DB2-ACCC-4B48-916B-21A9FC31B8BB}" sibTransId="{6D05738F-3E66-4ABA-89D9-2B51337BD41F}"/>
    <dgm:cxn modelId="{92627CE5-F095-4416-8B92-09756AD0B92F}" srcId="{5A707466-7E11-4520-8CFB-99C5030F5AE5}" destId="{27685014-1CD9-41D9-829B-D97CFE6C8D0C}" srcOrd="0" destOrd="0" parTransId="{59C38B1D-93FC-4604-9F6C-2324C1E91335}" sibTransId="{784B2BB1-FBDB-46BC-9787-14F734B17520}"/>
    <dgm:cxn modelId="{5B7C81D8-BED7-4E28-BDD9-15CB5DA406CE}" type="presOf" srcId="{27685014-1CD9-41D9-829B-D97CFE6C8D0C}" destId="{9981C081-24EE-4F34-80D7-5BB13A2FF525}" srcOrd="0" destOrd="0" presId="urn:microsoft.com/office/officeart/2005/8/layout/hList1"/>
    <dgm:cxn modelId="{BF372C35-7263-4EFA-81BB-A2613276D54D}" srcId="{8F9BA665-5C8B-4966-8F6B-BCDDE2DCF2BA}" destId="{775F3410-BAB8-4D8C-A6AC-E315AD02E046}" srcOrd="2" destOrd="0" parTransId="{21A28183-D54E-4C3D-B547-907F220B022A}" sibTransId="{AB2BD73B-C7EC-43AB-9318-18D96FFA6405}"/>
    <dgm:cxn modelId="{62F1BBE8-E5CC-44D3-8E9A-A799FEB3AA4A}" type="presOf" srcId="{4686F8F2-59B2-4E3D-A15F-1698CA6BF9AC}" destId="{CEE75409-4EFB-40A0-8D48-E626B18FA4DA}" srcOrd="0" destOrd="1" presId="urn:microsoft.com/office/officeart/2005/8/layout/hList1"/>
    <dgm:cxn modelId="{5E4725B9-7BC1-47FD-9BB0-6372D1BA3676}" srcId="{B845829B-16BB-46FF-930E-6988BEC05F3D}" destId="{C0F8BB02-D2C4-4A96-8EB9-5AFFA9816407}" srcOrd="6" destOrd="0" parTransId="{38F5B6D0-1667-4EDE-B732-FFD867EB0DEC}" sibTransId="{38B1CDB7-33E4-4782-8475-A044F0987A0C}"/>
    <dgm:cxn modelId="{BD36E523-A082-41F9-BE32-740ABB0F19CB}" type="presOf" srcId="{B9966805-E3F6-467D-AD99-6EB892571C8B}" destId="{CEE75409-4EFB-40A0-8D48-E626B18FA4DA}" srcOrd="0" destOrd="0" presId="urn:microsoft.com/office/officeart/2005/8/layout/hList1"/>
    <dgm:cxn modelId="{E900FE78-A6D3-47C0-9842-67F54816EB4D}" type="presOf" srcId="{7A6C5FB3-CF5D-48F7-862F-A5CC0D31C388}" destId="{CDBFFB57-3B88-4E4A-86F4-B16AD744F5A1}" srcOrd="0" destOrd="1" presId="urn:microsoft.com/office/officeart/2005/8/layout/hList1"/>
    <dgm:cxn modelId="{FEF051E4-815C-4162-BB0E-F727B237145A}" srcId="{B845829B-16BB-46FF-930E-6988BEC05F3D}" destId="{B9966805-E3F6-467D-AD99-6EB892571C8B}" srcOrd="0" destOrd="0" parTransId="{8AB4DBE9-C326-45A9-8E91-FBC66B82FDF9}" sibTransId="{711CA534-0A4F-4142-A60C-7E7897CD3FEB}"/>
    <dgm:cxn modelId="{31839DEA-4C0B-4F79-979C-BDA740C2B2F8}" type="presOf" srcId="{C0F8BB02-D2C4-4A96-8EB9-5AFFA9816407}" destId="{CEE75409-4EFB-40A0-8D48-E626B18FA4DA}" srcOrd="0" destOrd="6" presId="urn:microsoft.com/office/officeart/2005/8/layout/hList1"/>
    <dgm:cxn modelId="{FD43D658-79B7-4CF8-BD63-7AD2CCAB8CE0}" type="presParOf" srcId="{61089989-EDBF-413E-8F6E-E837450ACAA6}" destId="{7F48D77E-EA65-487E-B8DC-7C1244B5BA97}" srcOrd="0" destOrd="0" presId="urn:microsoft.com/office/officeart/2005/8/layout/hList1"/>
    <dgm:cxn modelId="{F88AD185-4FB5-4729-950E-1595CB3B88AC}" type="presParOf" srcId="{7F48D77E-EA65-487E-B8DC-7C1244B5BA97}" destId="{9981C081-24EE-4F34-80D7-5BB13A2FF525}" srcOrd="0" destOrd="0" presId="urn:microsoft.com/office/officeart/2005/8/layout/hList1"/>
    <dgm:cxn modelId="{2746073F-ABF4-4A14-AA4C-D0ACBD1D18C8}" type="presParOf" srcId="{7F48D77E-EA65-487E-B8DC-7C1244B5BA97}" destId="{EF224A5B-FD9D-42BC-A8E1-60E5123BFA07}" srcOrd="1" destOrd="0" presId="urn:microsoft.com/office/officeart/2005/8/layout/hList1"/>
    <dgm:cxn modelId="{96EE1D5C-96DE-4A2D-A7E1-EB17F5256959}" type="presParOf" srcId="{61089989-EDBF-413E-8F6E-E837450ACAA6}" destId="{4744851A-F8B8-4CE4-9CEE-6A2665F4FBF4}" srcOrd="1" destOrd="0" presId="urn:microsoft.com/office/officeart/2005/8/layout/hList1"/>
    <dgm:cxn modelId="{039E175C-7718-4A44-AC13-BD3F75EADE05}" type="presParOf" srcId="{61089989-EDBF-413E-8F6E-E837450ACAA6}" destId="{6FC2BCEE-2CAB-44A1-AA53-F7229B22751E}" srcOrd="2" destOrd="0" presId="urn:microsoft.com/office/officeart/2005/8/layout/hList1"/>
    <dgm:cxn modelId="{48540FC5-800A-46E5-A286-EA6CEA057231}" type="presParOf" srcId="{6FC2BCEE-2CAB-44A1-AA53-F7229B22751E}" destId="{8ADB87F6-AA89-436C-B40A-0558F03024D0}" srcOrd="0" destOrd="0" presId="urn:microsoft.com/office/officeart/2005/8/layout/hList1"/>
    <dgm:cxn modelId="{84CE5407-C971-499C-B3E5-0C5C7E0A98F2}" type="presParOf" srcId="{6FC2BCEE-2CAB-44A1-AA53-F7229B22751E}" destId="{CDBFFB57-3B88-4E4A-86F4-B16AD744F5A1}" srcOrd="1" destOrd="0" presId="urn:microsoft.com/office/officeart/2005/8/layout/hList1"/>
    <dgm:cxn modelId="{D680FA37-BFB7-4444-BACA-8D105410758B}" type="presParOf" srcId="{61089989-EDBF-413E-8F6E-E837450ACAA6}" destId="{2F278B3C-FB0A-4460-884A-D2FF59AEFE7E}" srcOrd="3" destOrd="0" presId="urn:microsoft.com/office/officeart/2005/8/layout/hList1"/>
    <dgm:cxn modelId="{3087DF81-E382-427B-8917-2E86CBB67A18}" type="presParOf" srcId="{61089989-EDBF-413E-8F6E-E837450ACAA6}" destId="{6723A7FC-F889-42EB-BE76-4185B11D7A8B}" srcOrd="4" destOrd="0" presId="urn:microsoft.com/office/officeart/2005/8/layout/hList1"/>
    <dgm:cxn modelId="{AD0FCCE1-C76E-4363-864F-98052B61387A}" type="presParOf" srcId="{6723A7FC-F889-42EB-BE76-4185B11D7A8B}" destId="{33A520C3-3E42-4B6A-95A3-EC5CADBA1042}" srcOrd="0" destOrd="0" presId="urn:microsoft.com/office/officeart/2005/8/layout/hList1"/>
    <dgm:cxn modelId="{D2CE9E5D-82B5-455A-889D-7EBD9EB1CA55}" type="presParOf" srcId="{6723A7FC-F889-42EB-BE76-4185B11D7A8B}" destId="{CEE75409-4EFB-40A0-8D48-E626B18FA4DA}"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035278-2369-4BB8-8BD2-3ACC0632C86B}" type="doc">
      <dgm:prSet loTypeId="urn:microsoft.com/office/officeart/2005/8/layout/chevron1" loCatId="process" qsTypeId="urn:microsoft.com/office/officeart/2005/8/quickstyle/simple1" qsCatId="simple" csTypeId="urn:microsoft.com/office/officeart/2005/8/colors/accent1_2" csCatId="accent1" phldr="1"/>
      <dgm:spPr/>
    </dgm:pt>
    <dgm:pt modelId="{686DECB2-468B-411C-8056-B5DC74E7623D}">
      <dgm:prSet phldrT="[文本]"/>
      <dgm:spPr>
        <a:solidFill>
          <a:srgbClr val="FF0000"/>
        </a:solidFill>
      </dgm:spPr>
      <dgm:t>
        <a:bodyPr/>
        <a:lstStyle/>
        <a:p>
          <a:r>
            <a:rPr lang="en-US" altLang="zh-CN" dirty="0" smtClean="0"/>
            <a:t>1</a:t>
          </a:r>
          <a:endParaRPr lang="zh-CN" altLang="en-US" dirty="0"/>
        </a:p>
      </dgm:t>
    </dgm:pt>
    <dgm:pt modelId="{E155AF0B-1417-42BB-9FDB-08C49822D7EA}" type="parTrans" cxnId="{A35D1650-CFF4-4A6E-A733-F36265266E88}">
      <dgm:prSet/>
      <dgm:spPr/>
      <dgm:t>
        <a:bodyPr/>
        <a:lstStyle/>
        <a:p>
          <a:endParaRPr lang="zh-CN" altLang="en-US"/>
        </a:p>
      </dgm:t>
    </dgm:pt>
    <dgm:pt modelId="{802098CA-CD6C-43A2-8746-A81FEED36ED5}" type="sibTrans" cxnId="{A35D1650-CFF4-4A6E-A733-F36265266E88}">
      <dgm:prSet/>
      <dgm:spPr/>
      <dgm:t>
        <a:bodyPr/>
        <a:lstStyle/>
        <a:p>
          <a:endParaRPr lang="zh-CN" altLang="en-US"/>
        </a:p>
      </dgm:t>
    </dgm:pt>
    <dgm:pt modelId="{41B7B3B5-6464-435B-BE23-0DDA36F27CE8}">
      <dgm:prSet phldrT="[文本]"/>
      <dgm:spPr/>
      <dgm:t>
        <a:bodyPr/>
        <a:lstStyle/>
        <a:p>
          <a:r>
            <a:rPr lang="en-US" altLang="zh-CN" dirty="0" smtClean="0"/>
            <a:t>2</a:t>
          </a:r>
          <a:endParaRPr lang="zh-CN" altLang="en-US" dirty="0"/>
        </a:p>
      </dgm:t>
    </dgm:pt>
    <dgm:pt modelId="{C661C2D9-254E-4AE8-9B6F-8755F4B96C2D}" type="parTrans" cxnId="{D733FF3B-3E33-4A3F-835A-4A43DAB3973A}">
      <dgm:prSet/>
      <dgm:spPr/>
      <dgm:t>
        <a:bodyPr/>
        <a:lstStyle/>
        <a:p>
          <a:endParaRPr lang="zh-CN" altLang="en-US"/>
        </a:p>
      </dgm:t>
    </dgm:pt>
    <dgm:pt modelId="{7412F9B0-2573-42A6-934A-38EC423C11BA}" type="sibTrans" cxnId="{D733FF3B-3E33-4A3F-835A-4A43DAB3973A}">
      <dgm:prSet/>
      <dgm:spPr/>
      <dgm:t>
        <a:bodyPr/>
        <a:lstStyle/>
        <a:p>
          <a:endParaRPr lang="zh-CN" altLang="en-US"/>
        </a:p>
      </dgm:t>
    </dgm:pt>
    <dgm:pt modelId="{7DBE6854-B6BC-4E2A-AE6A-76F43E4647E8}">
      <dgm:prSet phldrT="[文本]"/>
      <dgm:spPr/>
      <dgm:t>
        <a:bodyPr/>
        <a:lstStyle/>
        <a:p>
          <a:r>
            <a:rPr lang="en-US" altLang="zh-CN" dirty="0" smtClean="0"/>
            <a:t>3</a:t>
          </a:r>
          <a:endParaRPr lang="zh-CN" altLang="en-US" dirty="0"/>
        </a:p>
      </dgm:t>
    </dgm:pt>
    <dgm:pt modelId="{33F6C049-9DAD-4F08-BD51-8DC835D7D04D}" type="parTrans" cxnId="{B1F61A1F-1B15-4A53-AF40-3C6BB69A8DA9}">
      <dgm:prSet/>
      <dgm:spPr/>
      <dgm:t>
        <a:bodyPr/>
        <a:lstStyle/>
        <a:p>
          <a:endParaRPr lang="zh-CN" altLang="en-US"/>
        </a:p>
      </dgm:t>
    </dgm:pt>
    <dgm:pt modelId="{B81E8EC9-F765-4C65-A383-A8355DAE1267}" type="sibTrans" cxnId="{B1F61A1F-1B15-4A53-AF40-3C6BB69A8DA9}">
      <dgm:prSet/>
      <dgm:spPr/>
      <dgm:t>
        <a:bodyPr/>
        <a:lstStyle/>
        <a:p>
          <a:endParaRPr lang="zh-CN" altLang="en-US"/>
        </a:p>
      </dgm:t>
    </dgm:pt>
    <dgm:pt modelId="{AF9544A8-F5F9-47BD-A57E-1988C6775DDF}">
      <dgm:prSet phldrT="[文本]"/>
      <dgm:spPr/>
      <dgm:t>
        <a:bodyPr/>
        <a:lstStyle/>
        <a:p>
          <a:r>
            <a:rPr lang="en-US" altLang="zh-CN" dirty="0" smtClean="0"/>
            <a:t>4</a:t>
          </a:r>
          <a:endParaRPr lang="zh-CN" altLang="en-US" dirty="0"/>
        </a:p>
      </dgm:t>
    </dgm:pt>
    <dgm:pt modelId="{EC8B83D3-35B8-4DA6-B074-874331D56209}" type="parTrans" cxnId="{24C631C0-761E-4677-8E23-F3F8D8566D02}">
      <dgm:prSet/>
      <dgm:spPr/>
      <dgm:t>
        <a:bodyPr/>
        <a:lstStyle/>
        <a:p>
          <a:endParaRPr lang="zh-CN" altLang="en-US"/>
        </a:p>
      </dgm:t>
    </dgm:pt>
    <dgm:pt modelId="{4EBE41FF-79E0-4F9E-917F-EAA6CBC24FD5}" type="sibTrans" cxnId="{24C631C0-761E-4677-8E23-F3F8D8566D02}">
      <dgm:prSet/>
      <dgm:spPr/>
      <dgm:t>
        <a:bodyPr/>
        <a:lstStyle/>
        <a:p>
          <a:endParaRPr lang="zh-CN" altLang="en-US"/>
        </a:p>
      </dgm:t>
    </dgm:pt>
    <dgm:pt modelId="{2898F7CA-A663-4AE0-A0DF-0CBF6134AC9B}">
      <dgm:prSet phldrT="[文本]"/>
      <dgm:spPr>
        <a:solidFill>
          <a:srgbClr val="00B050"/>
        </a:solidFill>
      </dgm:spPr>
      <dgm:t>
        <a:bodyPr/>
        <a:lstStyle/>
        <a:p>
          <a:r>
            <a:rPr lang="en-US" altLang="zh-CN" dirty="0" smtClean="0"/>
            <a:t>7</a:t>
          </a:r>
          <a:endParaRPr lang="zh-CN" altLang="en-US" dirty="0"/>
        </a:p>
      </dgm:t>
    </dgm:pt>
    <dgm:pt modelId="{BDFF42E2-7FBF-4C8B-85C8-4965B81FC005}" type="parTrans" cxnId="{7005AD6C-67E3-4362-9A0B-F8D2DCE83127}">
      <dgm:prSet/>
      <dgm:spPr/>
      <dgm:t>
        <a:bodyPr/>
        <a:lstStyle/>
        <a:p>
          <a:endParaRPr lang="zh-CN" altLang="en-US"/>
        </a:p>
      </dgm:t>
    </dgm:pt>
    <dgm:pt modelId="{F9C4228B-8751-48E1-9761-DFEFFDBF3227}" type="sibTrans" cxnId="{7005AD6C-67E3-4362-9A0B-F8D2DCE83127}">
      <dgm:prSet/>
      <dgm:spPr/>
      <dgm:t>
        <a:bodyPr/>
        <a:lstStyle/>
        <a:p>
          <a:endParaRPr lang="zh-CN" altLang="en-US"/>
        </a:p>
      </dgm:t>
    </dgm:pt>
    <dgm:pt modelId="{A8BB77AE-A2E4-4A72-B624-7AF731A417BE}">
      <dgm:prSet phldrT="[文本]"/>
      <dgm:spPr/>
      <dgm:t>
        <a:bodyPr/>
        <a:lstStyle/>
        <a:p>
          <a:r>
            <a:rPr lang="en-US" altLang="zh-CN" dirty="0" smtClean="0"/>
            <a:t>5</a:t>
          </a:r>
          <a:endParaRPr lang="zh-CN" altLang="en-US" dirty="0"/>
        </a:p>
      </dgm:t>
    </dgm:pt>
    <dgm:pt modelId="{A91D0888-4B03-4381-A434-B09C1D023477}" type="parTrans" cxnId="{F56AA0E6-42A0-4262-9556-01EEB1E9BBEE}">
      <dgm:prSet/>
      <dgm:spPr/>
      <dgm:t>
        <a:bodyPr/>
        <a:lstStyle/>
        <a:p>
          <a:endParaRPr lang="zh-CN" altLang="en-US"/>
        </a:p>
      </dgm:t>
    </dgm:pt>
    <dgm:pt modelId="{61FDA0EF-FA95-469B-964D-8AA44097C1B6}" type="sibTrans" cxnId="{F56AA0E6-42A0-4262-9556-01EEB1E9BBEE}">
      <dgm:prSet/>
      <dgm:spPr/>
      <dgm:t>
        <a:bodyPr/>
        <a:lstStyle/>
        <a:p>
          <a:endParaRPr lang="zh-CN" altLang="en-US"/>
        </a:p>
      </dgm:t>
    </dgm:pt>
    <dgm:pt modelId="{EB1002D4-9199-413C-98FA-A026DA200FD8}">
      <dgm:prSet phldrT="[文本]"/>
      <dgm:spPr/>
      <dgm:t>
        <a:bodyPr/>
        <a:lstStyle/>
        <a:p>
          <a:r>
            <a:rPr lang="en-US" altLang="zh-CN" dirty="0" smtClean="0"/>
            <a:t>6</a:t>
          </a:r>
          <a:endParaRPr lang="zh-CN" altLang="en-US" dirty="0"/>
        </a:p>
      </dgm:t>
    </dgm:pt>
    <dgm:pt modelId="{5FE20E13-1338-4219-ACB4-7E49727AE1D3}" type="parTrans" cxnId="{897DDE36-C699-4A67-BE0E-B26322891B94}">
      <dgm:prSet/>
      <dgm:spPr/>
      <dgm:t>
        <a:bodyPr/>
        <a:lstStyle/>
        <a:p>
          <a:endParaRPr lang="zh-CN" altLang="en-US"/>
        </a:p>
      </dgm:t>
    </dgm:pt>
    <dgm:pt modelId="{6EB45D93-A57C-4541-B90D-AC73AB71C347}" type="sibTrans" cxnId="{897DDE36-C699-4A67-BE0E-B26322891B94}">
      <dgm:prSet/>
      <dgm:spPr/>
      <dgm:t>
        <a:bodyPr/>
        <a:lstStyle/>
        <a:p>
          <a:endParaRPr lang="zh-CN" altLang="en-US"/>
        </a:p>
      </dgm:t>
    </dgm:pt>
    <dgm:pt modelId="{C4B03458-2C5E-4452-9944-66A1A3FE4BC1}">
      <dgm:prSet phldrT="[文本]"/>
      <dgm:spPr>
        <a:solidFill>
          <a:srgbClr val="00B050"/>
        </a:solidFill>
      </dgm:spPr>
      <dgm:t>
        <a:bodyPr/>
        <a:lstStyle/>
        <a:p>
          <a:r>
            <a:rPr lang="en-US" altLang="zh-CN" dirty="0" smtClean="0"/>
            <a:t>8</a:t>
          </a:r>
          <a:endParaRPr lang="zh-CN" altLang="en-US" dirty="0"/>
        </a:p>
      </dgm:t>
    </dgm:pt>
    <dgm:pt modelId="{DD6AE987-D5A0-4606-9DED-59D7274A64DE}" type="parTrans" cxnId="{2D466B37-BFD8-45F6-806A-23D808047DD4}">
      <dgm:prSet/>
      <dgm:spPr/>
      <dgm:t>
        <a:bodyPr/>
        <a:lstStyle/>
        <a:p>
          <a:endParaRPr lang="zh-CN" altLang="en-US"/>
        </a:p>
      </dgm:t>
    </dgm:pt>
    <dgm:pt modelId="{DB9A6965-42A4-48E3-8C29-35E2B086EF5E}" type="sibTrans" cxnId="{2D466B37-BFD8-45F6-806A-23D808047DD4}">
      <dgm:prSet/>
      <dgm:spPr/>
      <dgm:t>
        <a:bodyPr/>
        <a:lstStyle/>
        <a:p>
          <a:endParaRPr lang="zh-CN" altLang="en-US"/>
        </a:p>
      </dgm:t>
    </dgm:pt>
    <dgm:pt modelId="{7C762475-9116-4B4E-948C-1BE682193E65}">
      <dgm:prSet phldrT="[文本]"/>
      <dgm:spPr>
        <a:solidFill>
          <a:srgbClr val="00B050"/>
        </a:solidFill>
      </dgm:spPr>
      <dgm:t>
        <a:bodyPr/>
        <a:lstStyle/>
        <a:p>
          <a:r>
            <a:rPr lang="en-US" altLang="zh-CN" dirty="0" smtClean="0"/>
            <a:t>9</a:t>
          </a:r>
          <a:endParaRPr lang="zh-CN" altLang="en-US" dirty="0"/>
        </a:p>
      </dgm:t>
    </dgm:pt>
    <dgm:pt modelId="{9F61972A-90EE-4DBD-A25A-517C462C522A}" type="parTrans" cxnId="{B656F8D1-12A3-4809-8AB3-83FA2B193018}">
      <dgm:prSet/>
      <dgm:spPr/>
      <dgm:t>
        <a:bodyPr/>
        <a:lstStyle/>
        <a:p>
          <a:endParaRPr lang="zh-CN" altLang="en-US"/>
        </a:p>
      </dgm:t>
    </dgm:pt>
    <dgm:pt modelId="{CE6B0A18-FE6F-47C5-A893-2E37286E5E7C}" type="sibTrans" cxnId="{B656F8D1-12A3-4809-8AB3-83FA2B193018}">
      <dgm:prSet/>
      <dgm:spPr/>
      <dgm:t>
        <a:bodyPr/>
        <a:lstStyle/>
        <a:p>
          <a:endParaRPr lang="zh-CN" altLang="en-US"/>
        </a:p>
      </dgm:t>
    </dgm:pt>
    <dgm:pt modelId="{B25BB889-76CE-4911-B8D6-8D5CE17DCD8C}">
      <dgm:prSet phldrT="[文本]"/>
      <dgm:spPr>
        <a:solidFill>
          <a:srgbClr val="FF0000"/>
        </a:solidFill>
      </dgm:spPr>
      <dgm:t>
        <a:bodyPr/>
        <a:lstStyle/>
        <a:p>
          <a:r>
            <a:rPr lang="en-US" altLang="zh-CN" dirty="0" smtClean="0"/>
            <a:t>10</a:t>
          </a:r>
          <a:endParaRPr lang="zh-CN" altLang="en-US" dirty="0"/>
        </a:p>
      </dgm:t>
    </dgm:pt>
    <dgm:pt modelId="{F964AAEE-6583-46CF-A3A7-376B79C86F05}" type="parTrans" cxnId="{02A98714-E3E0-4BCE-B41F-B1498B2AB4AD}">
      <dgm:prSet/>
      <dgm:spPr/>
      <dgm:t>
        <a:bodyPr/>
        <a:lstStyle/>
        <a:p>
          <a:endParaRPr lang="zh-CN" altLang="en-US"/>
        </a:p>
      </dgm:t>
    </dgm:pt>
    <dgm:pt modelId="{28E8CD1B-4B54-46BA-B1AF-749E76A3BCD5}" type="sibTrans" cxnId="{02A98714-E3E0-4BCE-B41F-B1498B2AB4AD}">
      <dgm:prSet/>
      <dgm:spPr/>
      <dgm:t>
        <a:bodyPr/>
        <a:lstStyle/>
        <a:p>
          <a:endParaRPr lang="zh-CN" altLang="en-US"/>
        </a:p>
      </dgm:t>
    </dgm:pt>
    <dgm:pt modelId="{ADC0482C-5825-4A06-94D2-381B5D9BCC76}" type="pres">
      <dgm:prSet presAssocID="{2C035278-2369-4BB8-8BD2-3ACC0632C86B}" presName="Name0" presStyleCnt="0">
        <dgm:presLayoutVars>
          <dgm:dir/>
          <dgm:animLvl val="lvl"/>
          <dgm:resizeHandles val="exact"/>
        </dgm:presLayoutVars>
      </dgm:prSet>
      <dgm:spPr/>
    </dgm:pt>
    <dgm:pt modelId="{FE476414-60F4-4857-8362-907F25D57E32}" type="pres">
      <dgm:prSet presAssocID="{686DECB2-468B-411C-8056-B5DC74E7623D}" presName="parTxOnly" presStyleLbl="node1" presStyleIdx="0" presStyleCnt="10">
        <dgm:presLayoutVars>
          <dgm:chMax val="0"/>
          <dgm:chPref val="0"/>
          <dgm:bulletEnabled val="1"/>
        </dgm:presLayoutVars>
      </dgm:prSet>
      <dgm:spPr/>
      <dgm:t>
        <a:bodyPr/>
        <a:lstStyle/>
        <a:p>
          <a:endParaRPr lang="zh-CN" altLang="en-US"/>
        </a:p>
      </dgm:t>
    </dgm:pt>
    <dgm:pt modelId="{ECB9E020-00DB-4054-8120-0604B77B202D}" type="pres">
      <dgm:prSet presAssocID="{802098CA-CD6C-43A2-8746-A81FEED36ED5}" presName="parTxOnlySpace" presStyleCnt="0"/>
      <dgm:spPr/>
    </dgm:pt>
    <dgm:pt modelId="{2C08AF64-A28A-4B83-AA17-D0740210272C}" type="pres">
      <dgm:prSet presAssocID="{41B7B3B5-6464-435B-BE23-0DDA36F27CE8}" presName="parTxOnly" presStyleLbl="node1" presStyleIdx="1" presStyleCnt="10">
        <dgm:presLayoutVars>
          <dgm:chMax val="0"/>
          <dgm:chPref val="0"/>
          <dgm:bulletEnabled val="1"/>
        </dgm:presLayoutVars>
      </dgm:prSet>
      <dgm:spPr/>
      <dgm:t>
        <a:bodyPr/>
        <a:lstStyle/>
        <a:p>
          <a:endParaRPr lang="zh-CN" altLang="en-US"/>
        </a:p>
      </dgm:t>
    </dgm:pt>
    <dgm:pt modelId="{9D37ACAC-22C7-44F2-B22D-DF690ECCCF2D}" type="pres">
      <dgm:prSet presAssocID="{7412F9B0-2573-42A6-934A-38EC423C11BA}" presName="parTxOnlySpace" presStyleCnt="0"/>
      <dgm:spPr/>
    </dgm:pt>
    <dgm:pt modelId="{8D4E4A0C-B9BE-400F-A73A-6C583E7210E6}" type="pres">
      <dgm:prSet presAssocID="{7DBE6854-B6BC-4E2A-AE6A-76F43E4647E8}" presName="parTxOnly" presStyleLbl="node1" presStyleIdx="2" presStyleCnt="10">
        <dgm:presLayoutVars>
          <dgm:chMax val="0"/>
          <dgm:chPref val="0"/>
          <dgm:bulletEnabled val="1"/>
        </dgm:presLayoutVars>
      </dgm:prSet>
      <dgm:spPr/>
      <dgm:t>
        <a:bodyPr/>
        <a:lstStyle/>
        <a:p>
          <a:endParaRPr lang="zh-CN" altLang="en-US"/>
        </a:p>
      </dgm:t>
    </dgm:pt>
    <dgm:pt modelId="{F6375D69-C000-4A64-B9F7-B94954A9B760}" type="pres">
      <dgm:prSet presAssocID="{B81E8EC9-F765-4C65-A383-A8355DAE1267}" presName="parTxOnlySpace" presStyleCnt="0"/>
      <dgm:spPr/>
    </dgm:pt>
    <dgm:pt modelId="{D98966F0-3ED2-47F8-9C5F-A113D7D3447C}" type="pres">
      <dgm:prSet presAssocID="{AF9544A8-F5F9-47BD-A57E-1988C6775DDF}" presName="parTxOnly" presStyleLbl="node1" presStyleIdx="3" presStyleCnt="10">
        <dgm:presLayoutVars>
          <dgm:chMax val="0"/>
          <dgm:chPref val="0"/>
          <dgm:bulletEnabled val="1"/>
        </dgm:presLayoutVars>
      </dgm:prSet>
      <dgm:spPr/>
      <dgm:t>
        <a:bodyPr/>
        <a:lstStyle/>
        <a:p>
          <a:endParaRPr lang="zh-CN" altLang="en-US"/>
        </a:p>
      </dgm:t>
    </dgm:pt>
    <dgm:pt modelId="{A1E87E4E-51DE-436B-8C5A-C61B902373AF}" type="pres">
      <dgm:prSet presAssocID="{4EBE41FF-79E0-4F9E-917F-EAA6CBC24FD5}" presName="parTxOnlySpace" presStyleCnt="0"/>
      <dgm:spPr/>
    </dgm:pt>
    <dgm:pt modelId="{688A705D-F401-418D-A3CF-7C4B5020EB8A}" type="pres">
      <dgm:prSet presAssocID="{A8BB77AE-A2E4-4A72-B624-7AF731A417BE}" presName="parTxOnly" presStyleLbl="node1" presStyleIdx="4" presStyleCnt="10">
        <dgm:presLayoutVars>
          <dgm:chMax val="0"/>
          <dgm:chPref val="0"/>
          <dgm:bulletEnabled val="1"/>
        </dgm:presLayoutVars>
      </dgm:prSet>
      <dgm:spPr/>
      <dgm:t>
        <a:bodyPr/>
        <a:lstStyle/>
        <a:p>
          <a:endParaRPr lang="zh-CN" altLang="en-US"/>
        </a:p>
      </dgm:t>
    </dgm:pt>
    <dgm:pt modelId="{F93714B8-FAEA-492E-8B78-E340AE291422}" type="pres">
      <dgm:prSet presAssocID="{61FDA0EF-FA95-469B-964D-8AA44097C1B6}" presName="parTxOnlySpace" presStyleCnt="0"/>
      <dgm:spPr/>
    </dgm:pt>
    <dgm:pt modelId="{689C94CF-0CFC-4B8B-8442-B7A885EE5937}" type="pres">
      <dgm:prSet presAssocID="{EB1002D4-9199-413C-98FA-A026DA200FD8}" presName="parTxOnly" presStyleLbl="node1" presStyleIdx="5" presStyleCnt="10">
        <dgm:presLayoutVars>
          <dgm:chMax val="0"/>
          <dgm:chPref val="0"/>
          <dgm:bulletEnabled val="1"/>
        </dgm:presLayoutVars>
      </dgm:prSet>
      <dgm:spPr/>
      <dgm:t>
        <a:bodyPr/>
        <a:lstStyle/>
        <a:p>
          <a:endParaRPr lang="zh-CN" altLang="en-US"/>
        </a:p>
      </dgm:t>
    </dgm:pt>
    <dgm:pt modelId="{70817935-7BF3-4ABA-A694-82DCA8056964}" type="pres">
      <dgm:prSet presAssocID="{6EB45D93-A57C-4541-B90D-AC73AB71C347}" presName="parTxOnlySpace" presStyleCnt="0"/>
      <dgm:spPr/>
    </dgm:pt>
    <dgm:pt modelId="{D6779CB6-C6D2-4D05-954B-7A287FC23738}" type="pres">
      <dgm:prSet presAssocID="{2898F7CA-A663-4AE0-A0DF-0CBF6134AC9B}" presName="parTxOnly" presStyleLbl="node1" presStyleIdx="6" presStyleCnt="10">
        <dgm:presLayoutVars>
          <dgm:chMax val="0"/>
          <dgm:chPref val="0"/>
          <dgm:bulletEnabled val="1"/>
        </dgm:presLayoutVars>
      </dgm:prSet>
      <dgm:spPr/>
      <dgm:t>
        <a:bodyPr/>
        <a:lstStyle/>
        <a:p>
          <a:endParaRPr lang="zh-CN" altLang="en-US"/>
        </a:p>
      </dgm:t>
    </dgm:pt>
    <dgm:pt modelId="{0EED511D-B572-4BEF-9317-4668AC858E46}" type="pres">
      <dgm:prSet presAssocID="{F9C4228B-8751-48E1-9761-DFEFFDBF3227}" presName="parTxOnlySpace" presStyleCnt="0"/>
      <dgm:spPr/>
    </dgm:pt>
    <dgm:pt modelId="{7176E10C-82E4-47E5-8D79-E67D03DA77DE}" type="pres">
      <dgm:prSet presAssocID="{C4B03458-2C5E-4452-9944-66A1A3FE4BC1}" presName="parTxOnly" presStyleLbl="node1" presStyleIdx="7" presStyleCnt="10">
        <dgm:presLayoutVars>
          <dgm:chMax val="0"/>
          <dgm:chPref val="0"/>
          <dgm:bulletEnabled val="1"/>
        </dgm:presLayoutVars>
      </dgm:prSet>
      <dgm:spPr/>
      <dgm:t>
        <a:bodyPr/>
        <a:lstStyle/>
        <a:p>
          <a:endParaRPr lang="zh-CN" altLang="en-US"/>
        </a:p>
      </dgm:t>
    </dgm:pt>
    <dgm:pt modelId="{E94A7188-43B1-43B5-B013-7C479158FC63}" type="pres">
      <dgm:prSet presAssocID="{DB9A6965-42A4-48E3-8C29-35E2B086EF5E}" presName="parTxOnlySpace" presStyleCnt="0"/>
      <dgm:spPr/>
    </dgm:pt>
    <dgm:pt modelId="{2B114BCD-DE79-4F57-AC91-5B8CFBB4F954}" type="pres">
      <dgm:prSet presAssocID="{7C762475-9116-4B4E-948C-1BE682193E65}" presName="parTxOnly" presStyleLbl="node1" presStyleIdx="8" presStyleCnt="10">
        <dgm:presLayoutVars>
          <dgm:chMax val="0"/>
          <dgm:chPref val="0"/>
          <dgm:bulletEnabled val="1"/>
        </dgm:presLayoutVars>
      </dgm:prSet>
      <dgm:spPr/>
      <dgm:t>
        <a:bodyPr/>
        <a:lstStyle/>
        <a:p>
          <a:endParaRPr lang="zh-CN" altLang="en-US"/>
        </a:p>
      </dgm:t>
    </dgm:pt>
    <dgm:pt modelId="{839ED0B6-2CE4-4232-9F90-A80CCB8A0348}" type="pres">
      <dgm:prSet presAssocID="{CE6B0A18-FE6F-47C5-A893-2E37286E5E7C}" presName="parTxOnlySpace" presStyleCnt="0"/>
      <dgm:spPr/>
    </dgm:pt>
    <dgm:pt modelId="{C9AD861A-7E53-4338-AB68-10E9D481C25F}" type="pres">
      <dgm:prSet presAssocID="{B25BB889-76CE-4911-B8D6-8D5CE17DCD8C}" presName="parTxOnly" presStyleLbl="node1" presStyleIdx="9" presStyleCnt="10">
        <dgm:presLayoutVars>
          <dgm:chMax val="0"/>
          <dgm:chPref val="0"/>
          <dgm:bulletEnabled val="1"/>
        </dgm:presLayoutVars>
      </dgm:prSet>
      <dgm:spPr/>
      <dgm:t>
        <a:bodyPr/>
        <a:lstStyle/>
        <a:p>
          <a:endParaRPr lang="zh-CN" altLang="en-US"/>
        </a:p>
      </dgm:t>
    </dgm:pt>
  </dgm:ptLst>
  <dgm:cxnLst>
    <dgm:cxn modelId="{897DDE36-C699-4A67-BE0E-B26322891B94}" srcId="{2C035278-2369-4BB8-8BD2-3ACC0632C86B}" destId="{EB1002D4-9199-413C-98FA-A026DA200FD8}" srcOrd="5" destOrd="0" parTransId="{5FE20E13-1338-4219-ACB4-7E49727AE1D3}" sibTransId="{6EB45D93-A57C-4541-B90D-AC73AB71C347}"/>
    <dgm:cxn modelId="{7005AD6C-67E3-4362-9A0B-F8D2DCE83127}" srcId="{2C035278-2369-4BB8-8BD2-3ACC0632C86B}" destId="{2898F7CA-A663-4AE0-A0DF-0CBF6134AC9B}" srcOrd="6" destOrd="0" parTransId="{BDFF42E2-7FBF-4C8B-85C8-4965B81FC005}" sibTransId="{F9C4228B-8751-48E1-9761-DFEFFDBF3227}"/>
    <dgm:cxn modelId="{A35D1650-CFF4-4A6E-A733-F36265266E88}" srcId="{2C035278-2369-4BB8-8BD2-3ACC0632C86B}" destId="{686DECB2-468B-411C-8056-B5DC74E7623D}" srcOrd="0" destOrd="0" parTransId="{E155AF0B-1417-42BB-9FDB-08C49822D7EA}" sibTransId="{802098CA-CD6C-43A2-8746-A81FEED36ED5}"/>
    <dgm:cxn modelId="{F56AA0E6-42A0-4262-9556-01EEB1E9BBEE}" srcId="{2C035278-2369-4BB8-8BD2-3ACC0632C86B}" destId="{A8BB77AE-A2E4-4A72-B624-7AF731A417BE}" srcOrd="4" destOrd="0" parTransId="{A91D0888-4B03-4381-A434-B09C1D023477}" sibTransId="{61FDA0EF-FA95-469B-964D-8AA44097C1B6}"/>
    <dgm:cxn modelId="{991D2952-2367-4E9D-91DC-794BAD940588}" type="presOf" srcId="{EB1002D4-9199-413C-98FA-A026DA200FD8}" destId="{689C94CF-0CFC-4B8B-8442-B7A885EE5937}" srcOrd="0" destOrd="0" presId="urn:microsoft.com/office/officeart/2005/8/layout/chevron1"/>
    <dgm:cxn modelId="{A5B120D6-8D83-4ED9-AFB5-9C7E663A234B}" type="presOf" srcId="{2C035278-2369-4BB8-8BD2-3ACC0632C86B}" destId="{ADC0482C-5825-4A06-94D2-381B5D9BCC76}" srcOrd="0" destOrd="0" presId="urn:microsoft.com/office/officeart/2005/8/layout/chevron1"/>
    <dgm:cxn modelId="{D733FF3B-3E33-4A3F-835A-4A43DAB3973A}" srcId="{2C035278-2369-4BB8-8BD2-3ACC0632C86B}" destId="{41B7B3B5-6464-435B-BE23-0DDA36F27CE8}" srcOrd="1" destOrd="0" parTransId="{C661C2D9-254E-4AE8-9B6F-8755F4B96C2D}" sibTransId="{7412F9B0-2573-42A6-934A-38EC423C11BA}"/>
    <dgm:cxn modelId="{BB3DEEEE-A629-4815-8125-E9B007B1F447}" type="presOf" srcId="{2898F7CA-A663-4AE0-A0DF-0CBF6134AC9B}" destId="{D6779CB6-C6D2-4D05-954B-7A287FC23738}" srcOrd="0" destOrd="0" presId="urn:microsoft.com/office/officeart/2005/8/layout/chevron1"/>
    <dgm:cxn modelId="{2D466B37-BFD8-45F6-806A-23D808047DD4}" srcId="{2C035278-2369-4BB8-8BD2-3ACC0632C86B}" destId="{C4B03458-2C5E-4452-9944-66A1A3FE4BC1}" srcOrd="7" destOrd="0" parTransId="{DD6AE987-D5A0-4606-9DED-59D7274A64DE}" sibTransId="{DB9A6965-42A4-48E3-8C29-35E2B086EF5E}"/>
    <dgm:cxn modelId="{B656F8D1-12A3-4809-8AB3-83FA2B193018}" srcId="{2C035278-2369-4BB8-8BD2-3ACC0632C86B}" destId="{7C762475-9116-4B4E-948C-1BE682193E65}" srcOrd="8" destOrd="0" parTransId="{9F61972A-90EE-4DBD-A25A-517C462C522A}" sibTransId="{CE6B0A18-FE6F-47C5-A893-2E37286E5E7C}"/>
    <dgm:cxn modelId="{B1F61A1F-1B15-4A53-AF40-3C6BB69A8DA9}" srcId="{2C035278-2369-4BB8-8BD2-3ACC0632C86B}" destId="{7DBE6854-B6BC-4E2A-AE6A-76F43E4647E8}" srcOrd="2" destOrd="0" parTransId="{33F6C049-9DAD-4F08-BD51-8DC835D7D04D}" sibTransId="{B81E8EC9-F765-4C65-A383-A8355DAE1267}"/>
    <dgm:cxn modelId="{DD462477-0374-4397-BE31-C92B76E37792}" type="presOf" srcId="{41B7B3B5-6464-435B-BE23-0DDA36F27CE8}" destId="{2C08AF64-A28A-4B83-AA17-D0740210272C}" srcOrd="0" destOrd="0" presId="urn:microsoft.com/office/officeart/2005/8/layout/chevron1"/>
    <dgm:cxn modelId="{EA21511F-6423-4BC1-A1A3-FCE1BAE6E425}" type="presOf" srcId="{B25BB889-76CE-4911-B8D6-8D5CE17DCD8C}" destId="{C9AD861A-7E53-4338-AB68-10E9D481C25F}" srcOrd="0" destOrd="0" presId="urn:microsoft.com/office/officeart/2005/8/layout/chevron1"/>
    <dgm:cxn modelId="{02A98714-E3E0-4BCE-B41F-B1498B2AB4AD}" srcId="{2C035278-2369-4BB8-8BD2-3ACC0632C86B}" destId="{B25BB889-76CE-4911-B8D6-8D5CE17DCD8C}" srcOrd="9" destOrd="0" parTransId="{F964AAEE-6583-46CF-A3A7-376B79C86F05}" sibTransId="{28E8CD1B-4B54-46BA-B1AF-749E76A3BCD5}"/>
    <dgm:cxn modelId="{582F0375-A849-4DE0-BE27-9B5CAFB8B3A4}" type="presOf" srcId="{AF9544A8-F5F9-47BD-A57E-1988C6775DDF}" destId="{D98966F0-3ED2-47F8-9C5F-A113D7D3447C}" srcOrd="0" destOrd="0" presId="urn:microsoft.com/office/officeart/2005/8/layout/chevron1"/>
    <dgm:cxn modelId="{35B11E14-A08F-4A5F-9194-06EC73903F97}" type="presOf" srcId="{7C762475-9116-4B4E-948C-1BE682193E65}" destId="{2B114BCD-DE79-4F57-AC91-5B8CFBB4F954}" srcOrd="0" destOrd="0" presId="urn:microsoft.com/office/officeart/2005/8/layout/chevron1"/>
    <dgm:cxn modelId="{F715ADCC-AC18-4475-A758-C4C0799ABD80}" type="presOf" srcId="{A8BB77AE-A2E4-4A72-B624-7AF731A417BE}" destId="{688A705D-F401-418D-A3CF-7C4B5020EB8A}" srcOrd="0" destOrd="0" presId="urn:microsoft.com/office/officeart/2005/8/layout/chevron1"/>
    <dgm:cxn modelId="{72392973-535F-451D-ACE3-53472B921B4F}" type="presOf" srcId="{7DBE6854-B6BC-4E2A-AE6A-76F43E4647E8}" destId="{8D4E4A0C-B9BE-400F-A73A-6C583E7210E6}" srcOrd="0" destOrd="0" presId="urn:microsoft.com/office/officeart/2005/8/layout/chevron1"/>
    <dgm:cxn modelId="{24C631C0-761E-4677-8E23-F3F8D8566D02}" srcId="{2C035278-2369-4BB8-8BD2-3ACC0632C86B}" destId="{AF9544A8-F5F9-47BD-A57E-1988C6775DDF}" srcOrd="3" destOrd="0" parTransId="{EC8B83D3-35B8-4DA6-B074-874331D56209}" sibTransId="{4EBE41FF-79E0-4F9E-917F-EAA6CBC24FD5}"/>
    <dgm:cxn modelId="{C7F7FF4F-FEFD-431D-988D-7B30DAC49259}" type="presOf" srcId="{686DECB2-468B-411C-8056-B5DC74E7623D}" destId="{FE476414-60F4-4857-8362-907F25D57E32}" srcOrd="0" destOrd="0" presId="urn:microsoft.com/office/officeart/2005/8/layout/chevron1"/>
    <dgm:cxn modelId="{73502112-7BFC-4A16-A213-C898B2147CE2}" type="presOf" srcId="{C4B03458-2C5E-4452-9944-66A1A3FE4BC1}" destId="{7176E10C-82E4-47E5-8D79-E67D03DA77DE}" srcOrd="0" destOrd="0" presId="urn:microsoft.com/office/officeart/2005/8/layout/chevron1"/>
    <dgm:cxn modelId="{5131CA2D-989B-4D59-B958-8EF0A58BE8E7}" type="presParOf" srcId="{ADC0482C-5825-4A06-94D2-381B5D9BCC76}" destId="{FE476414-60F4-4857-8362-907F25D57E32}" srcOrd="0" destOrd="0" presId="urn:microsoft.com/office/officeart/2005/8/layout/chevron1"/>
    <dgm:cxn modelId="{AEAE8BE1-FD70-47D3-9712-669C262059FB}" type="presParOf" srcId="{ADC0482C-5825-4A06-94D2-381B5D9BCC76}" destId="{ECB9E020-00DB-4054-8120-0604B77B202D}" srcOrd="1" destOrd="0" presId="urn:microsoft.com/office/officeart/2005/8/layout/chevron1"/>
    <dgm:cxn modelId="{5439BC37-30A3-4BFA-87EE-F0B3D079291E}" type="presParOf" srcId="{ADC0482C-5825-4A06-94D2-381B5D9BCC76}" destId="{2C08AF64-A28A-4B83-AA17-D0740210272C}" srcOrd="2" destOrd="0" presId="urn:microsoft.com/office/officeart/2005/8/layout/chevron1"/>
    <dgm:cxn modelId="{94B3B2E6-6219-4640-B4A5-D366C1577FCF}" type="presParOf" srcId="{ADC0482C-5825-4A06-94D2-381B5D9BCC76}" destId="{9D37ACAC-22C7-44F2-B22D-DF690ECCCF2D}" srcOrd="3" destOrd="0" presId="urn:microsoft.com/office/officeart/2005/8/layout/chevron1"/>
    <dgm:cxn modelId="{FEA84F0F-57E3-45F2-A42D-04584810AAFE}" type="presParOf" srcId="{ADC0482C-5825-4A06-94D2-381B5D9BCC76}" destId="{8D4E4A0C-B9BE-400F-A73A-6C583E7210E6}" srcOrd="4" destOrd="0" presId="urn:microsoft.com/office/officeart/2005/8/layout/chevron1"/>
    <dgm:cxn modelId="{52896CAC-DC88-41B2-A180-7346CC525BA2}" type="presParOf" srcId="{ADC0482C-5825-4A06-94D2-381B5D9BCC76}" destId="{F6375D69-C000-4A64-B9F7-B94954A9B760}" srcOrd="5" destOrd="0" presId="urn:microsoft.com/office/officeart/2005/8/layout/chevron1"/>
    <dgm:cxn modelId="{234B309A-8C36-444F-BC56-FAB7635874C3}" type="presParOf" srcId="{ADC0482C-5825-4A06-94D2-381B5D9BCC76}" destId="{D98966F0-3ED2-47F8-9C5F-A113D7D3447C}" srcOrd="6" destOrd="0" presId="urn:microsoft.com/office/officeart/2005/8/layout/chevron1"/>
    <dgm:cxn modelId="{D6D97012-30A7-433F-9605-F84D3CD9635D}" type="presParOf" srcId="{ADC0482C-5825-4A06-94D2-381B5D9BCC76}" destId="{A1E87E4E-51DE-436B-8C5A-C61B902373AF}" srcOrd="7" destOrd="0" presId="urn:microsoft.com/office/officeart/2005/8/layout/chevron1"/>
    <dgm:cxn modelId="{CBB35540-F7BF-42D2-BD42-35EC21ADB5CF}" type="presParOf" srcId="{ADC0482C-5825-4A06-94D2-381B5D9BCC76}" destId="{688A705D-F401-418D-A3CF-7C4B5020EB8A}" srcOrd="8" destOrd="0" presId="urn:microsoft.com/office/officeart/2005/8/layout/chevron1"/>
    <dgm:cxn modelId="{A68202EA-8CA5-43DF-914E-7CFDA8E8AB7E}" type="presParOf" srcId="{ADC0482C-5825-4A06-94D2-381B5D9BCC76}" destId="{F93714B8-FAEA-492E-8B78-E340AE291422}" srcOrd="9" destOrd="0" presId="urn:microsoft.com/office/officeart/2005/8/layout/chevron1"/>
    <dgm:cxn modelId="{C1ACBCA0-9884-4BA6-B79E-BE2C438CF772}" type="presParOf" srcId="{ADC0482C-5825-4A06-94D2-381B5D9BCC76}" destId="{689C94CF-0CFC-4B8B-8442-B7A885EE5937}" srcOrd="10" destOrd="0" presId="urn:microsoft.com/office/officeart/2005/8/layout/chevron1"/>
    <dgm:cxn modelId="{858B20BC-09BE-4829-9946-93AFDA108732}" type="presParOf" srcId="{ADC0482C-5825-4A06-94D2-381B5D9BCC76}" destId="{70817935-7BF3-4ABA-A694-82DCA8056964}" srcOrd="11" destOrd="0" presId="urn:microsoft.com/office/officeart/2005/8/layout/chevron1"/>
    <dgm:cxn modelId="{59C21609-5934-421F-9FD8-D4784198879B}" type="presParOf" srcId="{ADC0482C-5825-4A06-94D2-381B5D9BCC76}" destId="{D6779CB6-C6D2-4D05-954B-7A287FC23738}" srcOrd="12" destOrd="0" presId="urn:microsoft.com/office/officeart/2005/8/layout/chevron1"/>
    <dgm:cxn modelId="{D8DBF451-2C15-4477-ACAF-C94F953F957F}" type="presParOf" srcId="{ADC0482C-5825-4A06-94D2-381B5D9BCC76}" destId="{0EED511D-B572-4BEF-9317-4668AC858E46}" srcOrd="13" destOrd="0" presId="urn:microsoft.com/office/officeart/2005/8/layout/chevron1"/>
    <dgm:cxn modelId="{22816E1B-A3D3-45D7-8DA5-8900FF8C9D1C}" type="presParOf" srcId="{ADC0482C-5825-4A06-94D2-381B5D9BCC76}" destId="{7176E10C-82E4-47E5-8D79-E67D03DA77DE}" srcOrd="14" destOrd="0" presId="urn:microsoft.com/office/officeart/2005/8/layout/chevron1"/>
    <dgm:cxn modelId="{9E36347F-AF49-4B5E-B711-079E66C66768}" type="presParOf" srcId="{ADC0482C-5825-4A06-94D2-381B5D9BCC76}" destId="{E94A7188-43B1-43B5-B013-7C479158FC63}" srcOrd="15" destOrd="0" presId="urn:microsoft.com/office/officeart/2005/8/layout/chevron1"/>
    <dgm:cxn modelId="{EC73E77E-CF08-4D08-A836-83C5C6F8B632}" type="presParOf" srcId="{ADC0482C-5825-4A06-94D2-381B5D9BCC76}" destId="{2B114BCD-DE79-4F57-AC91-5B8CFBB4F954}" srcOrd="16" destOrd="0" presId="urn:microsoft.com/office/officeart/2005/8/layout/chevron1"/>
    <dgm:cxn modelId="{4DE12387-F740-4AB7-9F20-90C750B6D502}" type="presParOf" srcId="{ADC0482C-5825-4A06-94D2-381B5D9BCC76}" destId="{839ED0B6-2CE4-4232-9F90-A80CCB8A0348}" srcOrd="17" destOrd="0" presId="urn:microsoft.com/office/officeart/2005/8/layout/chevron1"/>
    <dgm:cxn modelId="{024A240D-BECD-433A-88ED-A9D7D90A38E2}" type="presParOf" srcId="{ADC0482C-5825-4A06-94D2-381B5D9BCC76}" destId="{C9AD861A-7E53-4338-AB68-10E9D481C25F}" srcOrd="1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81C081-24EE-4F34-80D7-5BB13A2FF525}">
      <dsp:nvSpPr>
        <dsp:cNvPr id="0" name=""/>
        <dsp:cNvSpPr/>
      </dsp:nvSpPr>
      <dsp:spPr>
        <a:xfrm>
          <a:off x="3104" y="96577"/>
          <a:ext cx="3027374" cy="1210949"/>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角色</a:t>
          </a:r>
          <a:endParaRPr lang="zh-CN" altLang="en-US" sz="2000" kern="1200" dirty="0">
            <a:latin typeface="微软雅黑" panose="020B0503020204020204" pitchFamily="34" charset="-122"/>
            <a:ea typeface="微软雅黑" panose="020B0503020204020204" pitchFamily="34" charset="-122"/>
          </a:endParaRPr>
        </a:p>
      </dsp:txBody>
      <dsp:txXfrm>
        <a:off x="3104" y="96577"/>
        <a:ext cx="3027374" cy="1210949"/>
      </dsp:txXfrm>
    </dsp:sp>
    <dsp:sp modelId="{EF224A5B-FD9D-42BC-A8E1-60E5123BFA07}">
      <dsp:nvSpPr>
        <dsp:cNvPr id="0" name=""/>
        <dsp:cNvSpPr/>
      </dsp:nvSpPr>
      <dsp:spPr>
        <a:xfrm>
          <a:off x="3104" y="1307527"/>
          <a:ext cx="3027374" cy="40145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en-US" sz="1400" kern="1200" dirty="0" smtClean="0">
              <a:latin typeface="微软雅黑" panose="020B0503020204020204" pitchFamily="34" charset="-122"/>
              <a:ea typeface="微软雅黑" panose="020B0503020204020204" pitchFamily="34" charset="-122"/>
            </a:rPr>
            <a:t>Product Owner</a:t>
          </a:r>
          <a:r>
            <a:rPr lang="en-US" altLang="zh-CN" sz="1400" kern="1200" dirty="0" smtClean="0">
              <a:latin typeface="微软雅黑" panose="020B0503020204020204" pitchFamily="34" charset="-122"/>
              <a:ea typeface="微软雅黑" panose="020B0503020204020204" pitchFamily="34" charset="-122"/>
            </a:rPr>
            <a:t>(</a:t>
          </a:r>
          <a:r>
            <a:rPr lang="en-US" altLang="en-US" sz="1400" kern="1200" dirty="0" smtClean="0">
              <a:latin typeface="微软雅黑" panose="020B0503020204020204" pitchFamily="34" charset="-122"/>
              <a:ea typeface="微软雅黑" panose="020B0503020204020204" pitchFamily="34" charset="-122"/>
            </a:rPr>
            <a:t>PO</a:t>
          </a:r>
          <a:r>
            <a:rPr lang="en-US" altLang="zh-CN" sz="1400" kern="1200" dirty="0" smtClean="0">
              <a:latin typeface="微软雅黑" panose="020B0503020204020204" pitchFamily="34" charset="-122"/>
              <a:ea typeface="微软雅黑" panose="020B0503020204020204" pitchFamily="34" charset="-122"/>
            </a:rPr>
            <a:t>)</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en-US" sz="1400" kern="1200" dirty="0" smtClean="0">
              <a:latin typeface="微软雅黑" panose="020B0503020204020204" pitchFamily="34" charset="-122"/>
              <a:ea typeface="微软雅黑" panose="020B0503020204020204" pitchFamily="34" charset="-122"/>
            </a:rPr>
            <a:t>Scrum Master</a:t>
          </a:r>
          <a:r>
            <a:rPr lang="en-US" altLang="zh-CN" sz="1400" kern="1200" dirty="0" smtClean="0">
              <a:latin typeface="微软雅黑" panose="020B0503020204020204" pitchFamily="34" charset="-122"/>
              <a:ea typeface="微软雅黑" panose="020B0503020204020204" pitchFamily="34" charset="-122"/>
            </a:rPr>
            <a:t/>
          </a:r>
          <a:br>
            <a:rPr lang="en-US" altLang="zh-CN" sz="1400" kern="1200" dirty="0" smtClean="0">
              <a:latin typeface="微软雅黑" panose="020B0503020204020204" pitchFamily="34" charset="-122"/>
              <a:ea typeface="微软雅黑" panose="020B0503020204020204" pitchFamily="34" charset="-122"/>
            </a:rPr>
          </a:br>
          <a:r>
            <a:rPr lang="zh-CN" altLang="en-US" sz="1400" kern="1200" dirty="0" smtClean="0">
              <a:latin typeface="微软雅黑" panose="020B0503020204020204" pitchFamily="34" charset="-122"/>
              <a:ea typeface="微软雅黑" panose="020B0503020204020204" pitchFamily="34" charset="-122"/>
            </a:rPr>
            <a:t>开发组长</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en-US" sz="1400" kern="1200" dirty="0" smtClean="0">
              <a:latin typeface="微软雅黑" panose="020B0503020204020204" pitchFamily="34" charset="-122"/>
              <a:ea typeface="微软雅黑" panose="020B0503020204020204" pitchFamily="34" charset="-122"/>
            </a:rPr>
            <a:t>Team</a:t>
          </a:r>
          <a:r>
            <a:rPr lang="en-US" altLang="zh-CN" sz="1400" kern="1200" dirty="0" smtClean="0">
              <a:latin typeface="微软雅黑" panose="020B0503020204020204" pitchFamily="34" charset="-122"/>
              <a:ea typeface="微软雅黑" panose="020B0503020204020204" pitchFamily="34" charset="-122"/>
            </a:rPr>
            <a:t>(</a:t>
          </a:r>
          <a:r>
            <a:rPr lang="zh-CN" altLang="en-US" sz="1400" kern="1200" dirty="0" smtClean="0">
              <a:latin typeface="微软雅黑" panose="020B0503020204020204" pitchFamily="34" charset="-122"/>
              <a:ea typeface="微软雅黑" panose="020B0503020204020204" pitchFamily="34" charset="-122"/>
            </a:rPr>
            <a:t>团队</a:t>
          </a:r>
          <a:r>
            <a:rPr lang="en-US" altLang="zh-CN" sz="1400" kern="1200" dirty="0" smtClean="0">
              <a:latin typeface="微软雅黑" panose="020B0503020204020204" pitchFamily="34" charset="-122"/>
              <a:ea typeface="微软雅黑" panose="020B0503020204020204" pitchFamily="34" charset="-122"/>
            </a:rPr>
            <a:t>)</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en-US" sz="1400" kern="1200" dirty="0" smtClean="0">
              <a:latin typeface="微软雅黑" panose="020B0503020204020204" pitchFamily="34" charset="-122"/>
              <a:ea typeface="微软雅黑" panose="020B0503020204020204" pitchFamily="34" charset="-122"/>
            </a:rPr>
            <a:t>BA</a:t>
          </a:r>
          <a:endParaRPr lang="zh-CN" altLang="en-US" sz="1400" kern="1200" dirty="0">
            <a:latin typeface="微软雅黑" panose="020B0503020204020204" pitchFamily="34" charset="-122"/>
            <a:ea typeface="微软雅黑" panose="020B0503020204020204" pitchFamily="34" charset="-122"/>
          </a:endParaRPr>
        </a:p>
      </dsp:txBody>
      <dsp:txXfrm>
        <a:off x="3104" y="1307527"/>
        <a:ext cx="3027374" cy="4014562"/>
      </dsp:txXfrm>
    </dsp:sp>
    <dsp:sp modelId="{8ADB87F6-AA89-436C-B40A-0558F03024D0}">
      <dsp:nvSpPr>
        <dsp:cNvPr id="0" name=""/>
        <dsp:cNvSpPr/>
      </dsp:nvSpPr>
      <dsp:spPr>
        <a:xfrm>
          <a:off x="3454312" y="96577"/>
          <a:ext cx="3027374" cy="1210949"/>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工件</a:t>
          </a:r>
          <a:endParaRPr lang="zh-CN" altLang="en-US" sz="2000" kern="1200" dirty="0">
            <a:latin typeface="微软雅黑" panose="020B0503020204020204" pitchFamily="34" charset="-122"/>
            <a:ea typeface="微软雅黑" panose="020B0503020204020204" pitchFamily="34" charset="-122"/>
          </a:endParaRPr>
        </a:p>
      </dsp:txBody>
      <dsp:txXfrm>
        <a:off x="3454312" y="96577"/>
        <a:ext cx="3027374" cy="1210949"/>
      </dsp:txXfrm>
    </dsp:sp>
    <dsp:sp modelId="{CDBFFB57-3B88-4E4A-86F4-B16AD744F5A1}">
      <dsp:nvSpPr>
        <dsp:cNvPr id="0" name=""/>
        <dsp:cNvSpPr/>
      </dsp:nvSpPr>
      <dsp:spPr>
        <a:xfrm>
          <a:off x="3454312" y="1307527"/>
          <a:ext cx="3027374" cy="40145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altLang="en-US" sz="1400" kern="1200" dirty="0" smtClean="0">
              <a:latin typeface="微软雅黑" panose="020B0503020204020204" pitchFamily="34" charset="-122"/>
              <a:ea typeface="微软雅黑" panose="020B0503020204020204" pitchFamily="34" charset="-122"/>
            </a:rPr>
            <a:t>Product Backlog </a:t>
          </a:r>
          <a:br>
            <a:rPr lang="en-US" altLang="en-US" sz="1400" kern="1200" dirty="0" smtClean="0">
              <a:latin typeface="微软雅黑" panose="020B0503020204020204" pitchFamily="34" charset="-122"/>
              <a:ea typeface="微软雅黑" panose="020B0503020204020204" pitchFamily="34" charset="-122"/>
            </a:rPr>
          </a:br>
          <a:r>
            <a:rPr lang="zh-CN" altLang="en-US" sz="1400" kern="1200" dirty="0" smtClean="0">
              <a:latin typeface="微软雅黑" panose="020B0503020204020204" pitchFamily="34" charset="-122"/>
              <a:ea typeface="微软雅黑" panose="020B0503020204020204" pitchFamily="34" charset="-122"/>
            </a:rPr>
            <a:t>产品需求清单</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en-US" sz="1400" kern="1200" dirty="0" smtClean="0">
              <a:latin typeface="微软雅黑" panose="020B0503020204020204" pitchFamily="34" charset="-122"/>
              <a:ea typeface="微软雅黑" panose="020B0503020204020204" pitchFamily="34" charset="-122"/>
            </a:rPr>
            <a:t>Sprint Backlog </a:t>
          </a:r>
          <a:br>
            <a:rPr lang="en-US" altLang="en-US" sz="1400" kern="1200" dirty="0" smtClean="0">
              <a:latin typeface="微软雅黑" panose="020B0503020204020204" pitchFamily="34" charset="-122"/>
              <a:ea typeface="微软雅黑" panose="020B0503020204020204" pitchFamily="34" charset="-122"/>
            </a:rPr>
          </a:br>
          <a:r>
            <a:rPr lang="zh-CN" altLang="en-US" sz="1400" kern="1200" dirty="0" smtClean="0">
              <a:latin typeface="微软雅黑" panose="020B0503020204020204" pitchFamily="34" charset="-122"/>
              <a:ea typeface="微软雅黑" panose="020B0503020204020204" pitchFamily="34" charset="-122"/>
            </a:rPr>
            <a:t>迭代需求清单</a:t>
          </a:r>
          <a:endParaRPr lang="zh-CN" altLang="en-US" sz="1400" kern="1200" dirty="0">
            <a:latin typeface="微软雅黑" panose="020B0503020204020204" pitchFamily="34" charset="-122"/>
            <a:ea typeface="微软雅黑" panose="020B0503020204020204" pitchFamily="34" charset="-122"/>
          </a:endParaRPr>
        </a:p>
        <a:p>
          <a:pPr marL="114300" lvl="1" indent="-114300" algn="l" defTabSz="622300">
            <a:lnSpc>
              <a:spcPct val="90000"/>
            </a:lnSpc>
            <a:spcBef>
              <a:spcPct val="0"/>
            </a:spcBef>
            <a:spcAft>
              <a:spcPct val="15000"/>
            </a:spcAft>
            <a:buChar char="••"/>
          </a:pPr>
          <a:r>
            <a:rPr lang="en-US" altLang="en-US" sz="1400" kern="1200" dirty="0" smtClean="0">
              <a:latin typeface="微软雅黑" panose="020B0503020204020204" pitchFamily="34" charset="-122"/>
              <a:ea typeface="微软雅黑" panose="020B0503020204020204" pitchFamily="34" charset="-122"/>
            </a:rPr>
            <a:t>Burn Down Charts</a:t>
          </a:r>
          <a:br>
            <a:rPr lang="en-US" altLang="en-US" sz="1400" kern="1200" dirty="0" smtClean="0">
              <a:latin typeface="微软雅黑" panose="020B0503020204020204" pitchFamily="34" charset="-122"/>
              <a:ea typeface="微软雅黑" panose="020B0503020204020204" pitchFamily="34" charset="-122"/>
            </a:rPr>
          </a:br>
          <a:r>
            <a:rPr lang="zh-CN" altLang="en-US" sz="1400" kern="1200" dirty="0" smtClean="0">
              <a:latin typeface="微软雅黑" panose="020B0503020204020204" pitchFamily="34" charset="-122"/>
              <a:ea typeface="微软雅黑" panose="020B0503020204020204" pitchFamily="34" charset="-122"/>
            </a:rPr>
            <a:t>燃尽图</a:t>
          </a:r>
          <a:endParaRPr lang="zh-CN" altLang="en-US" sz="1400" kern="1200" dirty="0">
            <a:latin typeface="微软雅黑" panose="020B0503020204020204" pitchFamily="34" charset="-122"/>
            <a:ea typeface="微软雅黑" panose="020B0503020204020204" pitchFamily="34" charset="-122"/>
          </a:endParaRPr>
        </a:p>
      </dsp:txBody>
      <dsp:txXfrm>
        <a:off x="3454312" y="1307527"/>
        <a:ext cx="3027374" cy="4014562"/>
      </dsp:txXfrm>
    </dsp:sp>
    <dsp:sp modelId="{33A520C3-3E42-4B6A-95A3-EC5CADBA1042}">
      <dsp:nvSpPr>
        <dsp:cNvPr id="0" name=""/>
        <dsp:cNvSpPr/>
      </dsp:nvSpPr>
      <dsp:spPr>
        <a:xfrm>
          <a:off x="6905519" y="96577"/>
          <a:ext cx="3027374" cy="1210949"/>
        </a:xfrm>
        <a:prstGeom prst="rect">
          <a:avLst/>
        </a:prstGeom>
        <a:solidFill>
          <a:srgbClr val="7030A0"/>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lang="zh-CN" altLang="en-US" sz="2000" kern="1200" dirty="0" smtClean="0">
              <a:latin typeface="微软雅黑" panose="020B0503020204020204" pitchFamily="34" charset="-122"/>
              <a:ea typeface="微软雅黑" panose="020B0503020204020204" pitchFamily="34" charset="-122"/>
            </a:rPr>
            <a:t>活动</a:t>
          </a:r>
          <a:endParaRPr lang="zh-CN" altLang="en-US" sz="2000" kern="1200" dirty="0">
            <a:latin typeface="微软雅黑" panose="020B0503020204020204" pitchFamily="34" charset="-122"/>
            <a:ea typeface="微软雅黑" panose="020B0503020204020204" pitchFamily="34" charset="-122"/>
          </a:endParaRPr>
        </a:p>
      </dsp:txBody>
      <dsp:txXfrm>
        <a:off x="6905519" y="96577"/>
        <a:ext cx="3027374" cy="1210949"/>
      </dsp:txXfrm>
    </dsp:sp>
    <dsp:sp modelId="{CEE75409-4EFB-40A0-8D48-E626B18FA4DA}">
      <dsp:nvSpPr>
        <dsp:cNvPr id="0" name=""/>
        <dsp:cNvSpPr/>
      </dsp:nvSpPr>
      <dsp:spPr>
        <a:xfrm>
          <a:off x="6905519" y="1307527"/>
          <a:ext cx="3027374" cy="401456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5344" tIns="85344" rIns="113792" bIns="128016" numCol="1" spcCol="1270" anchor="t" anchorCtr="0">
          <a:noAutofit/>
        </a:bodyPr>
        <a:lstStyle/>
        <a:p>
          <a:pPr marL="171450" lvl="1" indent="-171450" algn="l" defTabSz="711200">
            <a:lnSpc>
              <a:spcPct val="90000"/>
            </a:lnSpc>
            <a:spcBef>
              <a:spcPct val="0"/>
            </a:spcBef>
            <a:spcAft>
              <a:spcPct val="15000"/>
            </a:spcAft>
            <a:buChar char="••"/>
          </a:pPr>
          <a:r>
            <a:rPr lang="en-US" altLang="en-US" sz="1600" kern="1200" dirty="0" smtClean="0">
              <a:latin typeface="微软雅黑" panose="020B0503020204020204" pitchFamily="34" charset="-122"/>
              <a:ea typeface="微软雅黑" panose="020B0503020204020204" pitchFamily="34" charset="-122"/>
            </a:rPr>
            <a:t>Sprint(</a:t>
          </a:r>
          <a:r>
            <a:rPr lang="zh-CN" altLang="en-US" sz="1600" kern="1200" dirty="0" smtClean="0">
              <a:latin typeface="微软雅黑" panose="020B0503020204020204" pitchFamily="34" charset="-122"/>
              <a:ea typeface="微软雅黑" panose="020B0503020204020204" pitchFamily="34" charset="-122"/>
            </a:rPr>
            <a:t>迭代</a:t>
          </a:r>
          <a:r>
            <a:rPr lang="en-US" altLang="en-US" sz="1600" kern="1200" dirty="0" smtClean="0">
              <a:latin typeface="微软雅黑" panose="020B0503020204020204" pitchFamily="34" charset="-122"/>
              <a:ea typeface="微软雅黑" panose="020B0503020204020204" pitchFamily="34" charset="-122"/>
            </a:rPr>
            <a:t>)</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en-US" altLang="en-US" sz="1600" kern="1200" dirty="0" smtClean="0">
              <a:latin typeface="微软雅黑" panose="020B0503020204020204" pitchFamily="34" charset="-122"/>
              <a:ea typeface="微软雅黑" panose="020B0503020204020204" pitchFamily="34" charset="-122"/>
            </a:rPr>
            <a:t>Sprint Planning </a:t>
          </a:r>
          <a:br>
            <a:rPr lang="en-US" altLang="en-US" sz="1600" kern="1200" dirty="0" smtClean="0">
              <a:latin typeface="微软雅黑" panose="020B0503020204020204" pitchFamily="34" charset="-122"/>
              <a:ea typeface="微软雅黑" panose="020B0503020204020204" pitchFamily="34" charset="-122"/>
            </a:rPr>
          </a:br>
          <a:r>
            <a:rPr lang="zh-CN" altLang="en-US" sz="1600" kern="1200" dirty="0" smtClean="0">
              <a:latin typeface="微软雅黑" panose="020B0503020204020204" pitchFamily="34" charset="-122"/>
              <a:ea typeface="微软雅黑" panose="020B0503020204020204" pitchFamily="34" charset="-122"/>
            </a:rPr>
            <a:t>迭代计划会议</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en-US" altLang="en-US" sz="1600" kern="1200" dirty="0" smtClean="0">
              <a:latin typeface="微软雅黑" panose="020B0503020204020204" pitchFamily="34" charset="-122"/>
              <a:ea typeface="微软雅黑" panose="020B0503020204020204" pitchFamily="34" charset="-122"/>
            </a:rPr>
            <a:t>Daily Scrum meeting </a:t>
          </a:r>
          <a:br>
            <a:rPr lang="en-US" altLang="en-US" sz="1600" kern="1200" dirty="0" smtClean="0">
              <a:latin typeface="微软雅黑" panose="020B0503020204020204" pitchFamily="34" charset="-122"/>
              <a:ea typeface="微软雅黑" panose="020B0503020204020204" pitchFamily="34" charset="-122"/>
            </a:rPr>
          </a:br>
          <a:r>
            <a:rPr lang="zh-CN" altLang="en-US" sz="1600" kern="1200" dirty="0" smtClean="0">
              <a:latin typeface="微软雅黑" panose="020B0503020204020204" pitchFamily="34" charset="-122"/>
              <a:ea typeface="微软雅黑" panose="020B0503020204020204" pitchFamily="34" charset="-122"/>
            </a:rPr>
            <a:t>每日例会</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en-US" altLang="en-US" sz="1600" kern="1200" dirty="0" smtClean="0">
              <a:latin typeface="微软雅黑" panose="020B0503020204020204" pitchFamily="34" charset="-122"/>
              <a:ea typeface="微软雅黑" panose="020B0503020204020204" pitchFamily="34" charset="-122"/>
            </a:rPr>
            <a:t>Sprint Review </a:t>
          </a:r>
          <a:br>
            <a:rPr lang="en-US" altLang="en-US" sz="1600" kern="1200" dirty="0" smtClean="0">
              <a:latin typeface="微软雅黑" panose="020B0503020204020204" pitchFamily="34" charset="-122"/>
              <a:ea typeface="微软雅黑" panose="020B0503020204020204" pitchFamily="34" charset="-122"/>
            </a:rPr>
          </a:br>
          <a:r>
            <a:rPr lang="zh-CN" altLang="en-US" sz="1600" kern="1200" dirty="0" smtClean="0">
              <a:latin typeface="微软雅黑" panose="020B0503020204020204" pitchFamily="34" charset="-122"/>
              <a:ea typeface="微软雅黑" panose="020B0503020204020204" pitchFamily="34" charset="-122"/>
            </a:rPr>
            <a:t>迭代审核会议</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en-US" altLang="en-US" sz="1600" kern="1200" dirty="0" smtClean="0">
              <a:latin typeface="微软雅黑" panose="020B0503020204020204" pitchFamily="34" charset="-122"/>
              <a:ea typeface="微软雅黑" panose="020B0503020204020204" pitchFamily="34" charset="-122"/>
            </a:rPr>
            <a:t>Sprint Retrospective</a:t>
          </a:r>
          <a:br>
            <a:rPr lang="en-US" altLang="en-US" sz="1600" kern="1200" dirty="0" smtClean="0">
              <a:latin typeface="微软雅黑" panose="020B0503020204020204" pitchFamily="34" charset="-122"/>
              <a:ea typeface="微软雅黑" panose="020B0503020204020204" pitchFamily="34" charset="-122"/>
            </a:rPr>
          </a:br>
          <a:r>
            <a:rPr lang="zh-CN" altLang="en-US" sz="1600" kern="1200" dirty="0" smtClean="0">
              <a:latin typeface="微软雅黑" panose="020B0503020204020204" pitchFamily="34" charset="-122"/>
              <a:ea typeface="微软雅黑" panose="020B0503020204020204" pitchFamily="34" charset="-122"/>
            </a:rPr>
            <a:t>迭代回顾</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故事梳理会议</a:t>
          </a:r>
          <a:endParaRPr lang="zh-CN" altLang="en-US" sz="1600" kern="1200" dirty="0">
            <a:latin typeface="微软雅黑" panose="020B0503020204020204" pitchFamily="34" charset="-122"/>
            <a:ea typeface="微软雅黑" panose="020B0503020204020204" pitchFamily="34" charset="-122"/>
          </a:endParaRPr>
        </a:p>
        <a:p>
          <a:pPr marL="171450" lvl="1" indent="-171450" algn="l" defTabSz="711200">
            <a:lnSpc>
              <a:spcPct val="90000"/>
            </a:lnSpc>
            <a:spcBef>
              <a:spcPct val="0"/>
            </a:spcBef>
            <a:spcAft>
              <a:spcPct val="15000"/>
            </a:spcAft>
            <a:buChar char="••"/>
          </a:pPr>
          <a:r>
            <a:rPr lang="zh-CN" altLang="en-US" sz="1600" kern="1200" dirty="0" smtClean="0">
              <a:latin typeface="微软雅黑" panose="020B0503020204020204" pitchFamily="34" charset="-122"/>
              <a:ea typeface="微软雅黑" panose="020B0503020204020204" pitchFamily="34" charset="-122"/>
            </a:rPr>
            <a:t>验收测试场景分析与评审</a:t>
          </a:r>
          <a:endParaRPr lang="zh-CN" altLang="en-US" sz="1600" kern="1200" dirty="0">
            <a:latin typeface="微软雅黑" panose="020B0503020204020204" pitchFamily="34" charset="-122"/>
            <a:ea typeface="微软雅黑" panose="020B0503020204020204" pitchFamily="34" charset="-122"/>
          </a:endParaRPr>
        </a:p>
      </dsp:txBody>
      <dsp:txXfrm>
        <a:off x="6905519" y="1307527"/>
        <a:ext cx="3027374" cy="401456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476414-60F4-4857-8362-907F25D57E32}">
      <dsp:nvSpPr>
        <dsp:cNvPr id="0" name=""/>
        <dsp:cNvSpPr/>
      </dsp:nvSpPr>
      <dsp:spPr>
        <a:xfrm>
          <a:off x="1160" y="95858"/>
          <a:ext cx="1044709" cy="417883"/>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1</a:t>
          </a:r>
          <a:endParaRPr lang="zh-CN" altLang="en-US" sz="2500" kern="1200" dirty="0"/>
        </a:p>
      </dsp:txBody>
      <dsp:txXfrm>
        <a:off x="210102" y="95858"/>
        <a:ext cx="626826" cy="417883"/>
      </dsp:txXfrm>
    </dsp:sp>
    <dsp:sp modelId="{2C08AF64-A28A-4B83-AA17-D0740210272C}">
      <dsp:nvSpPr>
        <dsp:cNvPr id="0" name=""/>
        <dsp:cNvSpPr/>
      </dsp:nvSpPr>
      <dsp:spPr>
        <a:xfrm>
          <a:off x="941399" y="95858"/>
          <a:ext cx="1044709" cy="4178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2</a:t>
          </a:r>
          <a:endParaRPr lang="zh-CN" altLang="en-US" sz="2500" kern="1200" dirty="0"/>
        </a:p>
      </dsp:txBody>
      <dsp:txXfrm>
        <a:off x="1150341" y="95858"/>
        <a:ext cx="626826" cy="417883"/>
      </dsp:txXfrm>
    </dsp:sp>
    <dsp:sp modelId="{8D4E4A0C-B9BE-400F-A73A-6C583E7210E6}">
      <dsp:nvSpPr>
        <dsp:cNvPr id="0" name=""/>
        <dsp:cNvSpPr/>
      </dsp:nvSpPr>
      <dsp:spPr>
        <a:xfrm>
          <a:off x="1881637" y="95858"/>
          <a:ext cx="1044709" cy="4178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3</a:t>
          </a:r>
          <a:endParaRPr lang="zh-CN" altLang="en-US" sz="2500" kern="1200" dirty="0"/>
        </a:p>
      </dsp:txBody>
      <dsp:txXfrm>
        <a:off x="2090579" y="95858"/>
        <a:ext cx="626826" cy="417883"/>
      </dsp:txXfrm>
    </dsp:sp>
    <dsp:sp modelId="{D98966F0-3ED2-47F8-9C5F-A113D7D3447C}">
      <dsp:nvSpPr>
        <dsp:cNvPr id="0" name=""/>
        <dsp:cNvSpPr/>
      </dsp:nvSpPr>
      <dsp:spPr>
        <a:xfrm>
          <a:off x="2821876" y="95858"/>
          <a:ext cx="1044709" cy="4178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4</a:t>
          </a:r>
          <a:endParaRPr lang="zh-CN" altLang="en-US" sz="2500" kern="1200" dirty="0"/>
        </a:p>
      </dsp:txBody>
      <dsp:txXfrm>
        <a:off x="3030818" y="95858"/>
        <a:ext cx="626826" cy="417883"/>
      </dsp:txXfrm>
    </dsp:sp>
    <dsp:sp modelId="{688A705D-F401-418D-A3CF-7C4B5020EB8A}">
      <dsp:nvSpPr>
        <dsp:cNvPr id="0" name=""/>
        <dsp:cNvSpPr/>
      </dsp:nvSpPr>
      <dsp:spPr>
        <a:xfrm>
          <a:off x="3762114" y="95858"/>
          <a:ext cx="1044709" cy="4178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5</a:t>
          </a:r>
          <a:endParaRPr lang="zh-CN" altLang="en-US" sz="2500" kern="1200" dirty="0"/>
        </a:p>
      </dsp:txBody>
      <dsp:txXfrm>
        <a:off x="3971056" y="95858"/>
        <a:ext cx="626826" cy="417883"/>
      </dsp:txXfrm>
    </dsp:sp>
    <dsp:sp modelId="{689C94CF-0CFC-4B8B-8442-B7A885EE5937}">
      <dsp:nvSpPr>
        <dsp:cNvPr id="0" name=""/>
        <dsp:cNvSpPr/>
      </dsp:nvSpPr>
      <dsp:spPr>
        <a:xfrm>
          <a:off x="4702353" y="95858"/>
          <a:ext cx="1044709" cy="417883"/>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6</a:t>
          </a:r>
          <a:endParaRPr lang="zh-CN" altLang="en-US" sz="2500" kern="1200" dirty="0"/>
        </a:p>
      </dsp:txBody>
      <dsp:txXfrm>
        <a:off x="4911295" y="95858"/>
        <a:ext cx="626826" cy="417883"/>
      </dsp:txXfrm>
    </dsp:sp>
    <dsp:sp modelId="{D6779CB6-C6D2-4D05-954B-7A287FC23738}">
      <dsp:nvSpPr>
        <dsp:cNvPr id="0" name=""/>
        <dsp:cNvSpPr/>
      </dsp:nvSpPr>
      <dsp:spPr>
        <a:xfrm>
          <a:off x="5642592" y="95858"/>
          <a:ext cx="1044709" cy="417883"/>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7</a:t>
          </a:r>
          <a:endParaRPr lang="zh-CN" altLang="en-US" sz="2500" kern="1200" dirty="0"/>
        </a:p>
      </dsp:txBody>
      <dsp:txXfrm>
        <a:off x="5851534" y="95858"/>
        <a:ext cx="626826" cy="417883"/>
      </dsp:txXfrm>
    </dsp:sp>
    <dsp:sp modelId="{7176E10C-82E4-47E5-8D79-E67D03DA77DE}">
      <dsp:nvSpPr>
        <dsp:cNvPr id="0" name=""/>
        <dsp:cNvSpPr/>
      </dsp:nvSpPr>
      <dsp:spPr>
        <a:xfrm>
          <a:off x="6582830" y="95858"/>
          <a:ext cx="1044709" cy="417883"/>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8</a:t>
          </a:r>
          <a:endParaRPr lang="zh-CN" altLang="en-US" sz="2500" kern="1200" dirty="0"/>
        </a:p>
      </dsp:txBody>
      <dsp:txXfrm>
        <a:off x="6791772" y="95858"/>
        <a:ext cx="626826" cy="417883"/>
      </dsp:txXfrm>
    </dsp:sp>
    <dsp:sp modelId="{2B114BCD-DE79-4F57-AC91-5B8CFBB4F954}">
      <dsp:nvSpPr>
        <dsp:cNvPr id="0" name=""/>
        <dsp:cNvSpPr/>
      </dsp:nvSpPr>
      <dsp:spPr>
        <a:xfrm>
          <a:off x="7523069" y="95858"/>
          <a:ext cx="1044709" cy="417883"/>
        </a:xfrm>
        <a:prstGeom prst="chevron">
          <a:avLst/>
        </a:prstGeom>
        <a:solidFill>
          <a:srgbClr val="00B05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9</a:t>
          </a:r>
          <a:endParaRPr lang="zh-CN" altLang="en-US" sz="2500" kern="1200" dirty="0"/>
        </a:p>
      </dsp:txBody>
      <dsp:txXfrm>
        <a:off x="7732011" y="95858"/>
        <a:ext cx="626826" cy="417883"/>
      </dsp:txXfrm>
    </dsp:sp>
    <dsp:sp modelId="{C9AD861A-7E53-4338-AB68-10E9D481C25F}">
      <dsp:nvSpPr>
        <dsp:cNvPr id="0" name=""/>
        <dsp:cNvSpPr/>
      </dsp:nvSpPr>
      <dsp:spPr>
        <a:xfrm>
          <a:off x="8463307" y="95858"/>
          <a:ext cx="1044709" cy="417883"/>
        </a:xfrm>
        <a:prstGeom prst="chevron">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0013" tIns="33338" rIns="33338" bIns="33338" numCol="1" spcCol="1270" anchor="ctr" anchorCtr="0">
          <a:noAutofit/>
        </a:bodyPr>
        <a:lstStyle/>
        <a:p>
          <a:pPr lvl="0" algn="ctr" defTabSz="1111250">
            <a:lnSpc>
              <a:spcPct val="90000"/>
            </a:lnSpc>
            <a:spcBef>
              <a:spcPct val="0"/>
            </a:spcBef>
            <a:spcAft>
              <a:spcPct val="35000"/>
            </a:spcAft>
          </a:pPr>
          <a:r>
            <a:rPr lang="en-US" altLang="zh-CN" sz="2500" kern="1200" dirty="0" smtClean="0"/>
            <a:t>10</a:t>
          </a:r>
          <a:endParaRPr lang="zh-CN" altLang="en-US" sz="2500" kern="1200" dirty="0"/>
        </a:p>
      </dsp:txBody>
      <dsp:txXfrm>
        <a:off x="8672249" y="95858"/>
        <a:ext cx="626826" cy="417883"/>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D0780-C29A-4A81-80DD-7B34CDC74CAE}" type="datetimeFigureOut">
              <a:rPr lang="zh-CN" altLang="en-US" smtClean="0"/>
              <a:t>2018/12/6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43290-F537-4753-BDA8-5087DD2E2D7E}" type="slidenum">
              <a:rPr lang="zh-CN" altLang="en-US" smtClean="0"/>
              <a:t>‹#›</a:t>
            </a:fld>
            <a:endParaRPr lang="zh-CN" altLang="en-US"/>
          </a:p>
        </p:txBody>
      </p:sp>
    </p:spTree>
    <p:extLst>
      <p:ext uri="{BB962C8B-B14F-4D97-AF65-F5344CB8AC3E}">
        <p14:creationId xmlns:p14="http://schemas.microsoft.com/office/powerpoint/2010/main" val="2099930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A4EC49A-5981-404A-BCBC-36486867D2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2" name="标题 1"/>
          <p:cNvSpPr>
            <a:spLocks noGrp="1"/>
          </p:cNvSpPr>
          <p:nvPr>
            <p:ph type="ctrTitle"/>
          </p:nvPr>
        </p:nvSpPr>
        <p:spPr>
          <a:xfrm>
            <a:off x="1047205" y="1314994"/>
            <a:ext cx="11014166" cy="686844"/>
          </a:xfrm>
          <a:prstGeom prst="rect">
            <a:avLst/>
          </a:prstGeom>
        </p:spPr>
        <p:txBody>
          <a:bodyPr anchor="ctr"/>
          <a:lstStyle>
            <a:lvl1pPr algn="l">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047205" y="2121581"/>
            <a:ext cx="11014166" cy="686844"/>
          </a:xfrm>
          <a:prstGeom prst="rect">
            <a:avLst/>
          </a:prstGeom>
        </p:spPr>
        <p:txBody>
          <a:bodyPr/>
          <a:lstStyle>
            <a:lvl1pPr marL="0" indent="0" algn="l">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205" y="6028218"/>
            <a:ext cx="1506415" cy="432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D9A9474-D78C-49A8-AC25-438BB701C7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en-US" altLang="zh-CN" dirty="0"/>
              <a:t>02</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63CC8A8-9DAD-4742-A7A4-AD30B4AE4D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en-US" altLang="zh-CN" dirty="0"/>
              <a:t>03</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节标题">
    <p:bg>
      <p:bgRef idx="1001">
        <a:schemeClr val="bg1"/>
      </p:bgRef>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54E9136-F7BE-4911-BF15-0C887ECD0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8" name="矩形 17">
            <a:extLst>
              <a:ext uri="{FF2B5EF4-FFF2-40B4-BE49-F238E27FC236}">
                <a16:creationId xmlns:a16="http://schemas.microsoft.com/office/drawing/2014/main" id="{17BF2AED-A8B4-43D5-A88D-CD84A5158849}"/>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标题 1">
            <a:extLst>
              <a:ext uri="{FF2B5EF4-FFF2-40B4-BE49-F238E27FC236}">
                <a16:creationId xmlns:a16="http://schemas.microsoft.com/office/drawing/2014/main" id="{98726AB9-9BA3-495F-8E2D-0CF42BE8909E}"/>
              </a:ext>
            </a:extLst>
          </p:cNvPr>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0" name="文本占位符 2">
            <a:extLst>
              <a:ext uri="{FF2B5EF4-FFF2-40B4-BE49-F238E27FC236}">
                <a16:creationId xmlns:a16="http://schemas.microsoft.com/office/drawing/2014/main" id="{240A7861-5350-441C-AD04-D7FC74E2B7DA}"/>
              </a:ext>
            </a:extLst>
          </p:cNvPr>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21" name="椭圆 20">
            <a:extLst>
              <a:ext uri="{FF2B5EF4-FFF2-40B4-BE49-F238E27FC236}">
                <a16:creationId xmlns:a16="http://schemas.microsoft.com/office/drawing/2014/main" id="{015D5661-FFC0-4055-A117-EE55959356CE}"/>
              </a:ext>
            </a:extLst>
          </p:cNvPr>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11">
            <a:extLst>
              <a:ext uri="{FF2B5EF4-FFF2-40B4-BE49-F238E27FC236}">
                <a16:creationId xmlns:a16="http://schemas.microsoft.com/office/drawing/2014/main" id="{BA12EFD0-D505-47EC-BDAE-0044F318F0C8}"/>
              </a:ext>
            </a:extLst>
          </p:cNvPr>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Tree>
    <p:extLst>
      <p:ext uri="{BB962C8B-B14F-4D97-AF65-F5344CB8AC3E}">
        <p14:creationId xmlns:p14="http://schemas.microsoft.com/office/powerpoint/2010/main" val="161518336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C8DABBA-F4C0-4ED0-B2A9-CF2D03672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1" name="矩形 10">
            <a:extLst>
              <a:ext uri="{FF2B5EF4-FFF2-40B4-BE49-F238E27FC236}">
                <a16:creationId xmlns:a16="http://schemas.microsoft.com/office/drawing/2014/main" id="{69D21432-276F-400B-BA98-DB501A581C15}"/>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a:extLst>
              <a:ext uri="{FF2B5EF4-FFF2-40B4-BE49-F238E27FC236}">
                <a16:creationId xmlns:a16="http://schemas.microsoft.com/office/drawing/2014/main" id="{627D91B9-BFE3-4ADB-9D6F-E46C23D97B4D}"/>
              </a:ext>
            </a:extLst>
          </p:cNvPr>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6" name="文本占位符 2">
            <a:extLst>
              <a:ext uri="{FF2B5EF4-FFF2-40B4-BE49-F238E27FC236}">
                <a16:creationId xmlns:a16="http://schemas.microsoft.com/office/drawing/2014/main" id="{49B5A29D-0A7D-40D3-A8AC-373D590520D7}"/>
              </a:ext>
            </a:extLst>
          </p:cNvPr>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7" name="椭圆 16">
            <a:extLst>
              <a:ext uri="{FF2B5EF4-FFF2-40B4-BE49-F238E27FC236}">
                <a16:creationId xmlns:a16="http://schemas.microsoft.com/office/drawing/2014/main" id="{DE7347D2-93A5-450B-9B6E-BB272C1791F1}"/>
              </a:ext>
            </a:extLst>
          </p:cNvPr>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1">
            <a:extLst>
              <a:ext uri="{FF2B5EF4-FFF2-40B4-BE49-F238E27FC236}">
                <a16:creationId xmlns:a16="http://schemas.microsoft.com/office/drawing/2014/main" id="{DB91C8B7-450D-4597-8DCB-2FD64D3E07A3}"/>
              </a:ext>
            </a:extLst>
          </p:cNvPr>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spTree>
    <p:extLst>
      <p:ext uri="{BB962C8B-B14F-4D97-AF65-F5344CB8AC3E}">
        <p14:creationId xmlns:p14="http://schemas.microsoft.com/office/powerpoint/2010/main" val="2476472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438E86A-6927-4C5F-99A1-9A0BFCD04F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1" name="矩形 10">
            <a:extLst>
              <a:ext uri="{FF2B5EF4-FFF2-40B4-BE49-F238E27FC236}">
                <a16:creationId xmlns:a16="http://schemas.microsoft.com/office/drawing/2014/main" id="{2F1EEFBF-6590-4E17-BCA6-D0D3697C3C70}"/>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a:extLst>
              <a:ext uri="{FF2B5EF4-FFF2-40B4-BE49-F238E27FC236}">
                <a16:creationId xmlns:a16="http://schemas.microsoft.com/office/drawing/2014/main" id="{CA5F0425-47CF-4D33-8FC6-B065C3CC132E}"/>
              </a:ext>
            </a:extLst>
          </p:cNvPr>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6" name="文本占位符 2">
            <a:extLst>
              <a:ext uri="{FF2B5EF4-FFF2-40B4-BE49-F238E27FC236}">
                <a16:creationId xmlns:a16="http://schemas.microsoft.com/office/drawing/2014/main" id="{E4886163-DF13-4398-B2F3-E7F8C0F9AD6E}"/>
              </a:ext>
            </a:extLst>
          </p:cNvPr>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7" name="椭圆 16">
            <a:extLst>
              <a:ext uri="{FF2B5EF4-FFF2-40B4-BE49-F238E27FC236}">
                <a16:creationId xmlns:a16="http://schemas.microsoft.com/office/drawing/2014/main" id="{8622BFBB-6B56-4388-BE09-E0FA84930939}"/>
              </a:ext>
            </a:extLst>
          </p:cNvPr>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1">
            <a:extLst>
              <a:ext uri="{FF2B5EF4-FFF2-40B4-BE49-F238E27FC236}">
                <a16:creationId xmlns:a16="http://schemas.microsoft.com/office/drawing/2014/main" id="{8A6BA5DC-F0BA-4AD6-99AC-D3D792E24FEB}"/>
              </a:ext>
            </a:extLst>
          </p:cNvPr>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spTree>
    <p:extLst>
      <p:ext uri="{BB962C8B-B14F-4D97-AF65-F5344CB8AC3E}">
        <p14:creationId xmlns:p14="http://schemas.microsoft.com/office/powerpoint/2010/main" val="3384173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tx1"/>
        </a:solidFill>
        <a:effectLst/>
      </p:bgPr>
    </p:bg>
    <p:spTree>
      <p:nvGrpSpPr>
        <p:cNvPr id="1" name=""/>
        <p:cNvGrpSpPr/>
        <p:nvPr/>
      </p:nvGrpSpPr>
      <p:grpSpPr>
        <a:xfrm>
          <a:off x="0" y="0"/>
          <a:ext cx="0" cy="0"/>
          <a:chOff x="0" y="0"/>
          <a:chExt cx="0" cy="0"/>
        </a:xfrm>
      </p:grpSpPr>
      <p:sp>
        <p:nvSpPr>
          <p:cNvPr id="6" name="矩形 5"/>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2" name="灯片编号占位符 21">
            <a:extLst>
              <a:ext uri="{FF2B5EF4-FFF2-40B4-BE49-F238E27FC236}">
                <a16:creationId xmlns:a16="http://schemas.microsoft.com/office/drawing/2014/main" id="{46E32278-F75C-4178-B4A1-6AD90118476F}"/>
              </a:ext>
            </a:extLst>
          </p:cNvPr>
          <p:cNvSpPr>
            <a:spLocks noGrp="1"/>
          </p:cNvSpPr>
          <p:nvPr userDrawn="1"/>
        </p:nvSpPr>
        <p:spPr>
          <a:xfrm>
            <a:off x="8793480" y="649287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B3597A-4D70-400C-9DFA-27137A1C64E5}" type="slidenum">
              <a:rPr lang="zh-CN" altLang="en-US" smtClean="0"/>
              <a:pPr/>
              <a:t>‹#›</a:t>
            </a:fld>
            <a:endParaRPr lang="zh-CN" altLang="en-US"/>
          </a:p>
        </p:txBody>
      </p:sp>
      <p:grpSp>
        <p:nvGrpSpPr>
          <p:cNvPr id="13" name="组合 12"/>
          <p:cNvGrpSpPr/>
          <p:nvPr userDrawn="1"/>
        </p:nvGrpSpPr>
        <p:grpSpPr>
          <a:xfrm>
            <a:off x="0" y="6675437"/>
            <a:ext cx="12192000" cy="179436"/>
            <a:chOff x="0" y="6660225"/>
            <a:chExt cx="12192000" cy="179436"/>
          </a:xfrm>
        </p:grpSpPr>
        <p:pic>
          <p:nvPicPr>
            <p:cNvPr id="14" name="图片 13">
              <a:extLst>
                <a:ext uri="{FF2B5EF4-FFF2-40B4-BE49-F238E27FC236}">
                  <a16:creationId xmlns:a16="http://schemas.microsoft.com/office/drawing/2014/main" id="{AE8A6F2E-85DD-4ABE-AE0A-354C64A4B4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1745" b="22607"/>
            <a:stretch/>
          </p:blipFill>
          <p:spPr>
            <a:xfrm>
              <a:off x="0" y="6665000"/>
              <a:ext cx="12192000" cy="174661"/>
            </a:xfrm>
            <a:prstGeom prst="rect">
              <a:avLst/>
            </a:prstGeom>
          </p:spPr>
        </p:pic>
        <p:sp>
          <p:nvSpPr>
            <p:cNvPr id="15" name="平行四边形 14"/>
            <p:cNvSpPr/>
            <p:nvPr userDrawn="1"/>
          </p:nvSpPr>
          <p:spPr>
            <a:xfrm flipH="1">
              <a:off x="0" y="6660225"/>
              <a:ext cx="10708974" cy="96138"/>
            </a:xfrm>
            <a:prstGeom prst="parallelogram">
              <a:avLst>
                <a:gd name="adj" fmla="val 77465"/>
              </a:avLst>
            </a:prstGeom>
            <a:gradFill flip="none" rotWithShape="1">
              <a:gsLst>
                <a:gs pos="100000">
                  <a:srgbClr val="8D0780"/>
                </a:gs>
                <a:gs pos="0">
                  <a:srgbClr val="18298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15"/>
            <p:cNvSpPr/>
            <p:nvPr userDrawn="1"/>
          </p:nvSpPr>
          <p:spPr>
            <a:xfrm>
              <a:off x="0" y="6675274"/>
              <a:ext cx="174661" cy="87330"/>
            </a:xfrm>
            <a:prstGeom prst="rect">
              <a:avLst/>
            </a:prstGeom>
            <a:solidFill>
              <a:srgbClr val="1A29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8487" y="1000125"/>
            <a:ext cx="11491087" cy="690563"/>
          </a:xfrm>
          <a:prstGeom prst="rect">
            <a:avLst/>
          </a:prstGeom>
        </p:spPr>
        <p:txBody>
          <a:bodyPr/>
          <a:lstStyle/>
          <a:p>
            <a:r>
              <a:rPr lang="zh-CN" altLang="en-US" dirty="0"/>
              <a:t>单击此处编辑母版标题样式</a:t>
            </a:r>
          </a:p>
        </p:txBody>
      </p:sp>
      <p:sp>
        <p:nvSpPr>
          <p:cNvPr id="3" name="内容占位符 2"/>
          <p:cNvSpPr>
            <a:spLocks noGrp="1"/>
          </p:cNvSpPr>
          <p:nvPr>
            <p:ph sz="half" idx="1" hasCustomPrompt="1"/>
          </p:nvPr>
        </p:nvSpPr>
        <p:spPr>
          <a:xfrm>
            <a:off x="348488" y="2047875"/>
            <a:ext cx="5671312" cy="4129087"/>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2047875"/>
            <a:ext cx="5667374" cy="4129087"/>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2"/>
          </p:nvPr>
        </p:nvSpPr>
        <p:spPr>
          <a:xfrm>
            <a:off x="9096374" y="6356350"/>
            <a:ext cx="2743200" cy="365125"/>
          </a:xfrm>
        </p:spPr>
        <p:txBody>
          <a:bodyPr/>
          <a:lstStyle/>
          <a:p>
            <a:fld id="{D0B3597A-4D70-400C-9DFA-27137A1C64E5}" type="slidenum">
              <a:rPr lang="zh-CN" altLang="en-US" smtClean="0"/>
              <a:t>‹#›</a:t>
            </a:fld>
            <a:endParaRPr lang="zh-CN" altLang="en-US"/>
          </a:p>
        </p:txBody>
      </p:sp>
      <p:sp>
        <p:nvSpPr>
          <p:cNvPr id="8" name="矩形 7"/>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
        <p:nvSpPr>
          <p:cNvPr id="12" name="文本占位符 11"/>
          <p:cNvSpPr>
            <a:spLocks noGrp="1"/>
          </p:cNvSpPr>
          <p:nvPr>
            <p:ph type="body" sz="quarter" idx="13" hasCustomPrompt="1"/>
          </p:nvPr>
        </p:nvSpPr>
        <p:spPr>
          <a:xfrm>
            <a:off x="348487" y="243942"/>
            <a:ext cx="10157588" cy="576795"/>
          </a:xfrm>
          <a:prstGeom prst="rect">
            <a:avLst/>
          </a:prstGeom>
        </p:spPr>
        <p:txBody>
          <a:bodyPr anchor="ctr"/>
          <a:lstStyle>
            <a:lvl1pPr marL="0" indent="0">
              <a:buNone/>
              <a:defRPr sz="2000" b="1">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893BE37-D960-4DCA-881A-5D55A39D9706}" type="datetimeFigureOut">
              <a:rPr lang="zh-CN" altLang="en-US" smtClean="0"/>
              <a:t>2018/12/6</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C1C8F6-6577-4A35-943F-4584FF0B7A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98" y="1451"/>
            <a:ext cx="12188203" cy="685509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0" name="文本框 9"/>
          <p:cNvSpPr txBox="1"/>
          <p:nvPr userDrawn="1"/>
        </p:nvSpPr>
        <p:spPr>
          <a:xfrm>
            <a:off x="4816009" y="2598003"/>
            <a:ext cx="3009158"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Thanks</a:t>
            </a:r>
            <a:r>
              <a:rPr lang="zh-CN" altLang="en-US" sz="4800"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 name="标题 1"/>
          <p:cNvSpPr>
            <a:spLocks noGrp="1"/>
          </p:cNvSpPr>
          <p:nvPr>
            <p:ph type="title"/>
          </p:nvPr>
        </p:nvSpPr>
        <p:spPr>
          <a:xfrm>
            <a:off x="4727423" y="836241"/>
            <a:ext cx="3873137" cy="411685"/>
          </a:xfrm>
          <a:prstGeom prst="rect">
            <a:avLst/>
          </a:prstGeom>
        </p:spPr>
        <p:txBody>
          <a:bodyPr anchor="ctr"/>
          <a:lstStyle>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873443" y="1420174"/>
            <a:ext cx="2218101" cy="494320"/>
          </a:xfrm>
          <a:prstGeom prst="rect">
            <a:avLst/>
          </a:prstGeom>
        </p:spPr>
      </p:pic>
      <p:sp>
        <p:nvSpPr>
          <p:cNvPr id="17" name="椭圆 16"/>
          <p:cNvSpPr/>
          <p:nvPr userDrawn="1"/>
        </p:nvSpPr>
        <p:spPr>
          <a:xfrm>
            <a:off x="3859508" y="88008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4727423" y="1259963"/>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3305840" y="4364281"/>
            <a:ext cx="3886200"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0" name="文本占位符 31"/>
          <p:cNvSpPr>
            <a:spLocks noGrp="1"/>
          </p:cNvSpPr>
          <p:nvPr>
            <p:ph type="body" sz="quarter" idx="12" hasCustomPrompt="1"/>
          </p:nvPr>
        </p:nvSpPr>
        <p:spPr>
          <a:xfrm>
            <a:off x="3318904" y="4791711"/>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4727423" y="496580"/>
            <a:ext cx="3873136" cy="328917"/>
          </a:xfrm>
          <a:prstGeom prst="rect">
            <a:avLst/>
          </a:prstGeom>
        </p:spPr>
        <p:txBody>
          <a:bodyPr anchor="ct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01</a:t>
            </a:r>
            <a:endParaRPr lang="zh-CN" altLang="en-US" dirty="0"/>
          </a:p>
        </p:txBody>
      </p:sp>
      <p:sp>
        <p:nvSpPr>
          <p:cNvPr id="42" name="文本占位符 36"/>
          <p:cNvSpPr>
            <a:spLocks noGrp="1"/>
          </p:cNvSpPr>
          <p:nvPr>
            <p:ph type="body" sz="quarter" idx="14" hasCustomPrompt="1"/>
          </p:nvPr>
        </p:nvSpPr>
        <p:spPr>
          <a:xfrm>
            <a:off x="3318904" y="4019619"/>
            <a:ext cx="3873136" cy="328917"/>
          </a:xfrm>
          <a:prstGeom prst="rect">
            <a:avLst/>
          </a:prstGeom>
        </p:spPr>
        <p:txBody>
          <a:bodyPr anchor="ctr"/>
          <a:lstStyle>
            <a:lvl1pPr>
              <a:defRPr lang="zh-CN" altLang="en-US"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4561832" y="2752667"/>
            <a:ext cx="3797436"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0" name="文本占位符 31"/>
          <p:cNvSpPr>
            <a:spLocks noGrp="1"/>
          </p:cNvSpPr>
          <p:nvPr>
            <p:ph type="body" sz="quarter" idx="16" hasCustomPrompt="1"/>
          </p:nvPr>
        </p:nvSpPr>
        <p:spPr>
          <a:xfrm>
            <a:off x="4566965" y="3180097"/>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4566965" y="2416714"/>
            <a:ext cx="3873136" cy="328917"/>
          </a:xfrm>
          <a:prstGeom prst="rect">
            <a:avLst/>
          </a:prstGeom>
        </p:spPr>
        <p:txBody>
          <a:bodyPr anchor="ctr"/>
          <a:lstStyle>
            <a:lvl1pPr>
              <a:defRPr lang="zh-CN" altLang="en-US"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pic>
        <p:nvPicPr>
          <p:cNvPr id="59" name="图形 58"/>
          <p:cNvPicPr>
            <a:picLocks noChangeAspect="1"/>
          </p:cNvPicPr>
          <p:nvPr userDrawn="1"/>
        </p:nvPicPr>
        <p:blipFill>
          <a:blip r:embed="rId4"/>
          <a:stretch>
            <a:fillRect/>
          </a:stretch>
        </p:blipFill>
        <p:spPr>
          <a:xfrm>
            <a:off x="1588229" y="2096990"/>
            <a:ext cx="670778" cy="335389"/>
          </a:xfrm>
          <a:prstGeom prst="rect">
            <a:avLst/>
          </a:prstGeom>
        </p:spPr>
      </p:pic>
      <p:sp>
        <p:nvSpPr>
          <p:cNvPr id="25" name="椭圆 24"/>
          <p:cNvSpPr/>
          <p:nvPr userDrawn="1"/>
        </p:nvSpPr>
        <p:spPr>
          <a:xfrm>
            <a:off x="3863250" y="2369718"/>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995745" y="4019570"/>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36"/>
          <p:cNvSpPr>
            <a:spLocks noGrp="1"/>
          </p:cNvSpPr>
          <p:nvPr>
            <p:ph type="body" sz="quarter" idx="18" hasCustomPrompt="1"/>
          </p:nvPr>
        </p:nvSpPr>
        <p:spPr>
          <a:xfrm>
            <a:off x="678655" y="5711495"/>
            <a:ext cx="3886200"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3" name="文本占位符 31"/>
          <p:cNvSpPr>
            <a:spLocks noGrp="1"/>
          </p:cNvSpPr>
          <p:nvPr>
            <p:ph type="body" sz="quarter" idx="19" hasCustomPrompt="1"/>
          </p:nvPr>
        </p:nvSpPr>
        <p:spPr>
          <a:xfrm>
            <a:off x="691719" y="6138925"/>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4" name="文本占位符 36"/>
          <p:cNvSpPr>
            <a:spLocks noGrp="1"/>
          </p:cNvSpPr>
          <p:nvPr>
            <p:ph type="body" sz="quarter" idx="20" hasCustomPrompt="1"/>
          </p:nvPr>
        </p:nvSpPr>
        <p:spPr>
          <a:xfrm>
            <a:off x="691719" y="5366833"/>
            <a:ext cx="3873136" cy="328917"/>
          </a:xfrm>
          <a:prstGeom prst="rect">
            <a:avLst/>
          </a:prstGeom>
        </p:spPr>
        <p:txBody>
          <a:bodyPr anchor="ctr"/>
          <a:lstStyle>
            <a:lvl1pPr>
              <a:defRPr lang="zh-CN" altLang="en-US"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sp>
        <p:nvSpPr>
          <p:cNvPr id="45" name="椭圆 44"/>
          <p:cNvSpPr/>
          <p:nvPr userDrawn="1"/>
        </p:nvSpPr>
        <p:spPr>
          <a:xfrm>
            <a:off x="2960053" y="376811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userDrawn="1"/>
        </p:nvPicPr>
        <p:blipFill rotWithShape="1">
          <a:blip r:embed="rId5">
            <a:extLst>
              <a:ext uri="{28A0092B-C50C-407E-A947-70E740481C1C}">
                <a14:useLocalDpi xmlns:a14="http://schemas.microsoft.com/office/drawing/2010/main" val="0"/>
              </a:ext>
            </a:extLst>
          </a:blip>
          <a:srcRect l="75514" r="5550"/>
          <a:stretch>
            <a:fillRect/>
          </a:stretch>
        </p:blipFill>
        <p:spPr>
          <a:xfrm>
            <a:off x="9205493" y="0"/>
            <a:ext cx="2307852" cy="6858000"/>
          </a:xfrm>
          <a:prstGeom prst="rect">
            <a:avLst/>
          </a:prstGeom>
        </p:spPr>
      </p:pic>
      <p:pic>
        <p:nvPicPr>
          <p:cNvPr id="23" name="图片 2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2018/12/6</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33" name="标题 1"/>
          <p:cNvSpPr>
            <a:spLocks noGrp="1"/>
          </p:cNvSpPr>
          <p:nvPr>
            <p:ph type="title"/>
          </p:nvPr>
        </p:nvSpPr>
        <p:spPr>
          <a:xfrm>
            <a:off x="4984300" y="1045442"/>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35" name="图形 34"/>
          <p:cNvPicPr>
            <a:picLocks noChangeAspect="1"/>
          </p:cNvPicPr>
          <p:nvPr userDrawn="1"/>
        </p:nvPicPr>
        <p:blipFill>
          <a:blip r:embed="rId3"/>
          <a:stretch>
            <a:fillRect/>
          </a:stretch>
        </p:blipFill>
        <p:spPr>
          <a:xfrm>
            <a:off x="873443" y="1420174"/>
            <a:ext cx="2218101" cy="494320"/>
          </a:xfrm>
          <a:prstGeom prst="rect">
            <a:avLst/>
          </a:prstGeom>
        </p:spPr>
      </p:pic>
      <p:sp>
        <p:nvSpPr>
          <p:cNvPr id="36" name="椭圆 35"/>
          <p:cNvSpPr/>
          <p:nvPr userDrawn="1"/>
        </p:nvSpPr>
        <p:spPr>
          <a:xfrm>
            <a:off x="3859508" y="88008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userDrawn="1"/>
        </p:nvSpPr>
        <p:spPr>
          <a:xfrm flipV="1">
            <a:off x="5068558" y="153383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占位符 31"/>
          <p:cNvSpPr>
            <a:spLocks noGrp="1"/>
          </p:cNvSpPr>
          <p:nvPr>
            <p:ph type="body" sz="quarter" idx="10" hasCustomPrompt="1"/>
          </p:nvPr>
        </p:nvSpPr>
        <p:spPr>
          <a:xfrm>
            <a:off x="4984300" y="163591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4" name="文本占位符 36"/>
          <p:cNvSpPr>
            <a:spLocks noGrp="1"/>
          </p:cNvSpPr>
          <p:nvPr>
            <p:ph type="body" sz="quarter" idx="11" hasCustomPrompt="1"/>
          </p:nvPr>
        </p:nvSpPr>
        <p:spPr>
          <a:xfrm>
            <a:off x="1422319" y="5333403"/>
            <a:ext cx="3886200"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5" name="矩形 44"/>
          <p:cNvSpPr/>
          <p:nvPr userDrawn="1"/>
        </p:nvSpPr>
        <p:spPr>
          <a:xfrm flipV="1">
            <a:off x="1519641" y="5825502"/>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占位符 31"/>
          <p:cNvSpPr>
            <a:spLocks noGrp="1"/>
          </p:cNvSpPr>
          <p:nvPr>
            <p:ph type="body" sz="quarter" idx="12" hasCustomPrompt="1"/>
          </p:nvPr>
        </p:nvSpPr>
        <p:spPr>
          <a:xfrm>
            <a:off x="1435383" y="5927584"/>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7" name="文本占位符 36"/>
          <p:cNvSpPr>
            <a:spLocks noGrp="1"/>
          </p:cNvSpPr>
          <p:nvPr>
            <p:ph type="body" sz="quarter" idx="13" hasCustomPrompt="1"/>
          </p:nvPr>
        </p:nvSpPr>
        <p:spPr>
          <a:xfrm>
            <a:off x="4984300" y="569107"/>
            <a:ext cx="3873136" cy="465592"/>
          </a:xfrm>
          <a:prstGeom prst="rect">
            <a:avLst/>
          </a:prstGeom>
        </p:spPr>
        <p:txBody>
          <a:bodyPr anchor="ctr"/>
          <a:lstStyle>
            <a:lvl1pPr marL="0" indent="0">
              <a:buNone/>
              <a:defRPr sz="36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01</a:t>
            </a:r>
            <a:endParaRPr lang="zh-CN" altLang="en-US" dirty="0"/>
          </a:p>
        </p:txBody>
      </p:sp>
      <p:sp>
        <p:nvSpPr>
          <p:cNvPr id="56" name="文本占位符 36"/>
          <p:cNvSpPr>
            <a:spLocks noGrp="1"/>
          </p:cNvSpPr>
          <p:nvPr>
            <p:ph type="body" sz="quarter" idx="14" hasCustomPrompt="1"/>
          </p:nvPr>
        </p:nvSpPr>
        <p:spPr>
          <a:xfrm>
            <a:off x="1435383" y="4852067"/>
            <a:ext cx="3873136" cy="465592"/>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57" name="文本占位符 36"/>
          <p:cNvSpPr>
            <a:spLocks noGrp="1"/>
          </p:cNvSpPr>
          <p:nvPr>
            <p:ph type="body" sz="quarter" idx="15" hasCustomPrompt="1"/>
          </p:nvPr>
        </p:nvSpPr>
        <p:spPr>
          <a:xfrm>
            <a:off x="4638032" y="3304874"/>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8" name="矩形 57"/>
          <p:cNvSpPr/>
          <p:nvPr userDrawn="1"/>
        </p:nvSpPr>
        <p:spPr>
          <a:xfrm flipV="1">
            <a:off x="4727423" y="379697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占位符 31"/>
          <p:cNvSpPr>
            <a:spLocks noGrp="1"/>
          </p:cNvSpPr>
          <p:nvPr>
            <p:ph type="body" sz="quarter" idx="16" hasCustomPrompt="1"/>
          </p:nvPr>
        </p:nvSpPr>
        <p:spPr>
          <a:xfrm>
            <a:off x="4643165" y="389905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60" name="文本占位符 36"/>
          <p:cNvSpPr>
            <a:spLocks noGrp="1"/>
          </p:cNvSpPr>
          <p:nvPr>
            <p:ph type="body" sz="quarter" idx="17" hasCustomPrompt="1"/>
          </p:nvPr>
        </p:nvSpPr>
        <p:spPr>
          <a:xfrm>
            <a:off x="4643165" y="2832247"/>
            <a:ext cx="3873136" cy="465592"/>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pic>
        <p:nvPicPr>
          <p:cNvPr id="61" name="图形 60"/>
          <p:cNvPicPr>
            <a:picLocks noChangeAspect="1"/>
          </p:cNvPicPr>
          <p:nvPr userDrawn="1"/>
        </p:nvPicPr>
        <p:blipFill>
          <a:blip r:embed="rId4"/>
          <a:stretch>
            <a:fillRect/>
          </a:stretch>
        </p:blipFill>
        <p:spPr>
          <a:xfrm>
            <a:off x="1588229" y="2096990"/>
            <a:ext cx="670778" cy="335389"/>
          </a:xfrm>
          <a:prstGeom prst="rect">
            <a:avLst/>
          </a:prstGeom>
        </p:spPr>
      </p:pic>
      <p:sp>
        <p:nvSpPr>
          <p:cNvPr id="62" name="椭圆 61"/>
          <p:cNvSpPr/>
          <p:nvPr userDrawn="1"/>
        </p:nvSpPr>
        <p:spPr>
          <a:xfrm>
            <a:off x="3596526" y="300802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userDrawn="1"/>
        </p:nvSpPr>
        <p:spPr>
          <a:xfrm>
            <a:off x="1529145" y="4101230"/>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userDrawn="1"/>
        </p:nvPicPr>
        <p:blipFill rotWithShape="1">
          <a:blip r:embed="rId5">
            <a:extLst>
              <a:ext uri="{28A0092B-C50C-407E-A947-70E740481C1C}">
                <a14:useLocalDpi xmlns:a14="http://schemas.microsoft.com/office/drawing/2010/main" val="0"/>
              </a:ext>
            </a:extLst>
          </a:blip>
          <a:srcRect l="75514" r="5550"/>
          <a:stretch>
            <a:fillRect/>
          </a:stretch>
        </p:blipFill>
        <p:spPr>
          <a:xfrm>
            <a:off x="9205493" y="0"/>
            <a:ext cx="2307852" cy="6858000"/>
          </a:xfrm>
          <a:prstGeom prst="rect">
            <a:avLst/>
          </a:prstGeom>
        </p:spPr>
      </p:pic>
      <p:pic>
        <p:nvPicPr>
          <p:cNvPr id="22" name="图片 2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 name="标题 1"/>
          <p:cNvSpPr>
            <a:spLocks noGrp="1"/>
          </p:cNvSpPr>
          <p:nvPr>
            <p:ph type="title"/>
          </p:nvPr>
        </p:nvSpPr>
        <p:spPr>
          <a:xfrm>
            <a:off x="2904472" y="4743194"/>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635" y="3428365"/>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4620" y="3336041"/>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8222" y="3243943"/>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4019" y="3158399"/>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3378" y="3032125"/>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988730" y="5231585"/>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904472" y="5420757"/>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7631463" y="4747517"/>
            <a:ext cx="3886200"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7728785" y="5239616"/>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7644527" y="5428788"/>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2904472" y="3973856"/>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7644527" y="3981887"/>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5212124" y="1693190"/>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5301515" y="21852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5217257" y="23744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5217257" y="927560"/>
            <a:ext cx="3873136" cy="688923"/>
          </a:xfrm>
          <a:prstGeom prst="rect">
            <a:avLst/>
          </a:prstGeom>
        </p:spPr>
        <p:txBody>
          <a:bodyPr/>
          <a:lstStyle>
            <a:lvl1pPr marL="0" indent="0">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pic>
        <p:nvPicPr>
          <p:cNvPr id="59" name="图形 58"/>
          <p:cNvPicPr>
            <a:picLocks noChangeAspect="1"/>
          </p:cNvPicPr>
          <p:nvPr userDrawn="1"/>
        </p:nvPicPr>
        <p:blipFill>
          <a:blip r:embed="rId4"/>
          <a:stretch>
            <a:fillRect/>
          </a:stretch>
        </p:blipFill>
        <p:spPr>
          <a:xfrm>
            <a:off x="1529145" y="3612452"/>
            <a:ext cx="323850" cy="161925"/>
          </a:xfrm>
          <a:prstGeom prst="rect">
            <a:avLst/>
          </a:prstGeom>
        </p:spPr>
      </p:pic>
      <p:pic>
        <p:nvPicPr>
          <p:cNvPr id="23" name="图片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7" y="0"/>
            <a:ext cx="12187263" cy="6858000"/>
          </a:xfrm>
          <a:prstGeom prst="rect">
            <a:avLst/>
          </a:prstGeom>
        </p:spPr>
      </p:pic>
      <p:sp>
        <p:nvSpPr>
          <p:cNvPr id="2" name="标题 1"/>
          <p:cNvSpPr>
            <a:spLocks noGrp="1"/>
          </p:cNvSpPr>
          <p:nvPr>
            <p:ph type="title"/>
          </p:nvPr>
        </p:nvSpPr>
        <p:spPr>
          <a:xfrm>
            <a:off x="2460147" y="4679026"/>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0" y="3429000"/>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3985" y="3336676"/>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687712" y="3244578"/>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3384" y="3159034"/>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2743" y="3032760"/>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544405" y="516741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460147" y="535658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6940733" y="4675318"/>
            <a:ext cx="3895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7029873" y="516741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6945615" y="535658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2460147" y="3909688"/>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6945615" y="3909688"/>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4115323" y="1700820"/>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4204714" y="219291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4120456" y="238209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4120456" y="935190"/>
            <a:ext cx="3873136" cy="688923"/>
          </a:xfrm>
          <a:prstGeom prst="rect">
            <a:avLst/>
          </a:prstGeom>
        </p:spPr>
        <p:txBody>
          <a:bodyPr/>
          <a:lstStyle>
            <a:lvl1pPr marL="0" indent="0">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sp>
        <p:nvSpPr>
          <p:cNvPr id="52" name="文本占位符 36"/>
          <p:cNvSpPr>
            <a:spLocks noGrp="1"/>
          </p:cNvSpPr>
          <p:nvPr>
            <p:ph type="body" sz="quarter" idx="18" hasCustomPrompt="1"/>
          </p:nvPr>
        </p:nvSpPr>
        <p:spPr>
          <a:xfrm>
            <a:off x="8236905" y="1700820"/>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3" name="矩形 52"/>
          <p:cNvSpPr/>
          <p:nvPr userDrawn="1"/>
        </p:nvSpPr>
        <p:spPr>
          <a:xfrm flipV="1">
            <a:off x="8321163" y="219291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31"/>
          <p:cNvSpPr>
            <a:spLocks noGrp="1"/>
          </p:cNvSpPr>
          <p:nvPr>
            <p:ph type="body" sz="quarter" idx="19" hasCustomPrompt="1"/>
          </p:nvPr>
        </p:nvSpPr>
        <p:spPr>
          <a:xfrm>
            <a:off x="8236905" y="238209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5" name="文本占位符 36"/>
          <p:cNvSpPr>
            <a:spLocks noGrp="1"/>
          </p:cNvSpPr>
          <p:nvPr>
            <p:ph type="body" sz="quarter" idx="20" hasCustomPrompt="1"/>
          </p:nvPr>
        </p:nvSpPr>
        <p:spPr>
          <a:xfrm>
            <a:off x="8236905" y="935190"/>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pic>
        <p:nvPicPr>
          <p:cNvPr id="26" name="图形 25"/>
          <p:cNvPicPr>
            <a:picLocks noChangeAspect="1"/>
          </p:cNvPicPr>
          <p:nvPr userDrawn="1"/>
        </p:nvPicPr>
        <p:blipFill>
          <a:blip r:embed="rId4"/>
          <a:stretch>
            <a:fillRect/>
          </a:stretch>
        </p:blipFill>
        <p:spPr>
          <a:xfrm>
            <a:off x="1529145" y="3612452"/>
            <a:ext cx="323850" cy="161925"/>
          </a:xfrm>
          <a:prstGeom prst="rect">
            <a:avLst/>
          </a:prstGeom>
        </p:spPr>
      </p:pic>
      <p:pic>
        <p:nvPicPr>
          <p:cNvPr id="27" name="图片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0"/>
            <a:ext cx="12187263" cy="6858000"/>
          </a:xfrm>
          <a:prstGeom prst="rect">
            <a:avLst/>
          </a:prstGeom>
        </p:spPr>
      </p:pic>
      <p:sp>
        <p:nvSpPr>
          <p:cNvPr id="2" name="标题 1"/>
          <p:cNvSpPr>
            <a:spLocks noGrp="1"/>
          </p:cNvSpPr>
          <p:nvPr>
            <p:ph type="title"/>
          </p:nvPr>
        </p:nvSpPr>
        <p:spPr>
          <a:xfrm>
            <a:off x="184212" y="4646942"/>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0" y="3429000"/>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3985" y="3336676"/>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7587" y="3244578"/>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3384" y="3159034"/>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2743" y="3032760"/>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68470" y="513533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184212" y="532450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4270012" y="4643234"/>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4354270" y="513533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4270012" y="532450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184212" y="3877604"/>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4270012" y="3877604"/>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3400136" y="1732904"/>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3489527" y="222500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3405269" y="241417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3405269" y="967274"/>
            <a:ext cx="3873136" cy="688923"/>
          </a:xfrm>
          <a:prstGeom prst="rect">
            <a:avLst/>
          </a:prstGeom>
        </p:spPr>
        <p:txBody>
          <a:bodyPr/>
          <a:lstStyle>
            <a:lvl1pPr marL="0" indent="0">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sp>
        <p:nvSpPr>
          <p:cNvPr id="52" name="文本占位符 36"/>
          <p:cNvSpPr>
            <a:spLocks noGrp="1"/>
          </p:cNvSpPr>
          <p:nvPr>
            <p:ph type="body" sz="quarter" idx="18" hasCustomPrompt="1"/>
          </p:nvPr>
        </p:nvSpPr>
        <p:spPr>
          <a:xfrm>
            <a:off x="7521718" y="1732904"/>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3" name="矩形 52"/>
          <p:cNvSpPr/>
          <p:nvPr userDrawn="1"/>
        </p:nvSpPr>
        <p:spPr>
          <a:xfrm flipV="1">
            <a:off x="7605976" y="222500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31"/>
          <p:cNvSpPr>
            <a:spLocks noGrp="1"/>
          </p:cNvSpPr>
          <p:nvPr>
            <p:ph type="body" sz="quarter" idx="19" hasCustomPrompt="1"/>
          </p:nvPr>
        </p:nvSpPr>
        <p:spPr>
          <a:xfrm>
            <a:off x="7521718" y="241417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5" name="文本占位符 36"/>
          <p:cNvSpPr>
            <a:spLocks noGrp="1"/>
          </p:cNvSpPr>
          <p:nvPr>
            <p:ph type="body" sz="quarter" idx="20" hasCustomPrompt="1"/>
          </p:nvPr>
        </p:nvSpPr>
        <p:spPr>
          <a:xfrm>
            <a:off x="7521718" y="967274"/>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sp>
        <p:nvSpPr>
          <p:cNvPr id="26" name="文本占位符 36"/>
          <p:cNvSpPr>
            <a:spLocks noGrp="1"/>
          </p:cNvSpPr>
          <p:nvPr>
            <p:ph type="body" sz="quarter" idx="21" hasCustomPrompt="1"/>
          </p:nvPr>
        </p:nvSpPr>
        <p:spPr>
          <a:xfrm>
            <a:off x="8358995" y="4643234"/>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27" name="矩形 26"/>
          <p:cNvSpPr/>
          <p:nvPr userDrawn="1"/>
        </p:nvSpPr>
        <p:spPr>
          <a:xfrm flipV="1">
            <a:off x="8443253" y="513533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31"/>
          <p:cNvSpPr>
            <a:spLocks noGrp="1"/>
          </p:cNvSpPr>
          <p:nvPr>
            <p:ph type="body" sz="quarter" idx="22" hasCustomPrompt="1"/>
          </p:nvPr>
        </p:nvSpPr>
        <p:spPr>
          <a:xfrm>
            <a:off x="8358995" y="532450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29" name="文本占位符 36"/>
          <p:cNvSpPr>
            <a:spLocks noGrp="1"/>
          </p:cNvSpPr>
          <p:nvPr>
            <p:ph type="body" sz="quarter" idx="23" hasCustomPrompt="1"/>
          </p:nvPr>
        </p:nvSpPr>
        <p:spPr>
          <a:xfrm>
            <a:off x="8358995" y="3877604"/>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pic>
        <p:nvPicPr>
          <p:cNvPr id="30" name="图形 29"/>
          <p:cNvPicPr>
            <a:picLocks noChangeAspect="1"/>
          </p:cNvPicPr>
          <p:nvPr userDrawn="1"/>
        </p:nvPicPr>
        <p:blipFill>
          <a:blip r:embed="rId4"/>
          <a:stretch>
            <a:fillRect/>
          </a:stretch>
        </p:blipFill>
        <p:spPr>
          <a:xfrm>
            <a:off x="1529145" y="3516200"/>
            <a:ext cx="323850" cy="161925"/>
          </a:xfrm>
          <a:prstGeom prst="rect">
            <a:avLst/>
          </a:prstGeom>
        </p:spPr>
      </p:pic>
      <p:pic>
        <p:nvPicPr>
          <p:cNvPr id="31" name="图片 3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1116-04"/>
          <p:cNvPicPr>
            <a:picLocks noChangeAspect="1"/>
          </p:cNvPicPr>
          <p:nvPr userDrawn="1"/>
        </p:nvPicPr>
        <p:blipFill>
          <a:blip r:embed="rId2"/>
          <a:stretch>
            <a:fillRect/>
          </a:stretch>
        </p:blipFill>
        <p:spPr>
          <a:xfrm>
            <a:off x="-38735" y="-19685"/>
            <a:ext cx="12270105" cy="6897370"/>
          </a:xfrm>
          <a:prstGeom prst="rect">
            <a:avLst/>
          </a:prstGeom>
        </p:spPr>
      </p:pic>
      <p:sp>
        <p:nvSpPr>
          <p:cNvPr id="9" name="文本占位符 36"/>
          <p:cNvSpPr>
            <a:spLocks noGrp="1"/>
          </p:cNvSpPr>
          <p:nvPr>
            <p:ph type="body" sz="quarter" idx="14" hasCustomPrompt="1"/>
          </p:nvPr>
        </p:nvSpPr>
        <p:spPr>
          <a:xfrm>
            <a:off x="2958465" y="878840"/>
            <a:ext cx="812800" cy="688975"/>
          </a:xfrm>
          <a:prstGeom prst="rect">
            <a:avLst/>
          </a:prstGeom>
        </p:spPr>
        <p:txBody>
          <a:bodyPr/>
          <a:lstStyle>
            <a:lvl1pPr marL="0" indent="0">
              <a:buNone/>
              <a:defRPr sz="4800" b="1">
                <a:solidFill>
                  <a:srgbClr val="B53EAE"/>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48" name="文本占位符 36"/>
          <p:cNvSpPr>
            <a:spLocks noGrp="1"/>
          </p:cNvSpPr>
          <p:nvPr>
            <p:ph type="body" sz="quarter" idx="15" hasCustomPrompt="1"/>
          </p:nvPr>
        </p:nvSpPr>
        <p:spPr>
          <a:xfrm>
            <a:off x="3771265" y="112204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0" name="文本占位符 36"/>
          <p:cNvSpPr>
            <a:spLocks noGrp="1"/>
          </p:cNvSpPr>
          <p:nvPr>
            <p:ph type="body" sz="quarter" idx="18" hasCustomPrompt="1"/>
          </p:nvPr>
        </p:nvSpPr>
        <p:spPr>
          <a:xfrm>
            <a:off x="3609975" y="1880235"/>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11" name="文本占位符 36"/>
          <p:cNvSpPr>
            <a:spLocks noGrp="1"/>
          </p:cNvSpPr>
          <p:nvPr>
            <p:ph type="body" sz="quarter" idx="19" hasCustomPrompt="1"/>
          </p:nvPr>
        </p:nvSpPr>
        <p:spPr>
          <a:xfrm>
            <a:off x="4422775" y="2123440"/>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2" name="文本占位符 36"/>
          <p:cNvSpPr>
            <a:spLocks noGrp="1"/>
          </p:cNvSpPr>
          <p:nvPr>
            <p:ph type="body" sz="quarter" idx="20" hasCustomPrompt="1"/>
          </p:nvPr>
        </p:nvSpPr>
        <p:spPr>
          <a:xfrm>
            <a:off x="4086225" y="2962275"/>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13" name="文本占位符 36"/>
          <p:cNvSpPr>
            <a:spLocks noGrp="1"/>
          </p:cNvSpPr>
          <p:nvPr>
            <p:ph type="body" sz="quarter" idx="21" hasCustomPrompt="1"/>
          </p:nvPr>
        </p:nvSpPr>
        <p:spPr>
          <a:xfrm>
            <a:off x="4899025" y="3205480"/>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4" name="文本占位符 36"/>
          <p:cNvSpPr>
            <a:spLocks noGrp="1"/>
          </p:cNvSpPr>
          <p:nvPr>
            <p:ph type="body" sz="quarter" idx="22" hasCustomPrompt="1"/>
          </p:nvPr>
        </p:nvSpPr>
        <p:spPr>
          <a:xfrm>
            <a:off x="3609975" y="4014470"/>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15" name="文本占位符 36"/>
          <p:cNvSpPr>
            <a:spLocks noGrp="1"/>
          </p:cNvSpPr>
          <p:nvPr>
            <p:ph type="body" sz="quarter" idx="23" hasCustomPrompt="1"/>
          </p:nvPr>
        </p:nvSpPr>
        <p:spPr>
          <a:xfrm>
            <a:off x="4422775" y="425767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6" name="文本占位符 36"/>
          <p:cNvSpPr>
            <a:spLocks noGrp="1"/>
          </p:cNvSpPr>
          <p:nvPr>
            <p:ph type="body" sz="quarter" idx="24" hasCustomPrompt="1"/>
          </p:nvPr>
        </p:nvSpPr>
        <p:spPr>
          <a:xfrm>
            <a:off x="2958465" y="5076190"/>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17" name="文本占位符 36"/>
          <p:cNvSpPr>
            <a:spLocks noGrp="1"/>
          </p:cNvSpPr>
          <p:nvPr>
            <p:ph type="body" sz="quarter" idx="25" hasCustomPrompt="1"/>
          </p:nvPr>
        </p:nvSpPr>
        <p:spPr>
          <a:xfrm>
            <a:off x="3771265" y="531939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pic>
        <p:nvPicPr>
          <p:cNvPr id="20" name="图片 19" descr="1116-19"/>
          <p:cNvPicPr>
            <a:picLocks noChangeAspect="1"/>
          </p:cNvPicPr>
          <p:nvPr userDrawn="1"/>
        </p:nvPicPr>
        <p:blipFill>
          <a:blip r:embed="rId3"/>
          <a:stretch>
            <a:fillRect/>
          </a:stretch>
        </p:blipFill>
        <p:spPr>
          <a:xfrm>
            <a:off x="373380" y="2874645"/>
            <a:ext cx="1170305" cy="865505"/>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a:blip r:embed="rId2">
            <a:alphaModFix amt="87000"/>
          </a:blip>
          <a:stretch>
            <a:fillRect/>
          </a:stretch>
        </a:blipFill>
        <a:effectLst/>
      </p:bgPr>
    </p:bg>
    <p:spTree>
      <p:nvGrpSpPr>
        <p:cNvPr id="1" name=""/>
        <p:cNvGrpSpPr/>
        <p:nvPr/>
      </p:nvGrpSpPr>
      <p:grpSpPr>
        <a:xfrm>
          <a:off x="0" y="0"/>
          <a:ext cx="0" cy="0"/>
          <a:chOff x="0" y="0"/>
          <a:chExt cx="0" cy="0"/>
        </a:xfrm>
      </p:grpSpPr>
      <p:pic>
        <p:nvPicPr>
          <p:cNvPr id="3" name="图片 2" descr="1116-05"/>
          <p:cNvPicPr>
            <a:picLocks noChangeAspect="1"/>
          </p:cNvPicPr>
          <p:nvPr userDrawn="1"/>
        </p:nvPicPr>
        <p:blipFill>
          <a:blip r:embed="rId3"/>
          <a:stretch>
            <a:fillRect/>
          </a:stretch>
        </p:blipFill>
        <p:spPr>
          <a:xfrm>
            <a:off x="-11430" y="-4445"/>
            <a:ext cx="12214860" cy="6866255"/>
          </a:xfrm>
          <a:prstGeom prst="rect">
            <a:avLst/>
          </a:prstGeom>
        </p:spPr>
      </p:pic>
      <p:sp>
        <p:nvSpPr>
          <p:cNvPr id="6" name="矩形 5"/>
          <p:cNvSpPr/>
          <p:nvPr userDrawn="1"/>
        </p:nvSpPr>
        <p:spPr>
          <a:xfrm>
            <a:off x="-21590" y="2885440"/>
            <a:ext cx="3740150" cy="1049020"/>
          </a:xfrm>
          <a:prstGeom prst="rect">
            <a:avLst/>
          </a:prstGeom>
          <a:solidFill>
            <a:srgbClr val="182A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079865" y="2884805"/>
            <a:ext cx="3114040" cy="1049020"/>
          </a:xfrm>
          <a:prstGeom prst="rect">
            <a:avLst/>
          </a:prstGeom>
          <a:solidFill>
            <a:srgbClr val="8707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6"/>
          <p:cNvSpPr>
            <a:spLocks noGrp="1"/>
          </p:cNvSpPr>
          <p:nvPr>
            <p:ph type="body" sz="quarter" idx="14" hasCustomPrompt="1"/>
          </p:nvPr>
        </p:nvSpPr>
        <p:spPr>
          <a:xfrm>
            <a:off x="4161790" y="1118870"/>
            <a:ext cx="812800" cy="688975"/>
          </a:xfrm>
          <a:prstGeom prst="rect">
            <a:avLst/>
          </a:prstGeom>
        </p:spPr>
        <p:txBody>
          <a:bodyPr/>
          <a:lstStyle>
            <a:lvl1pPr marL="0" indent="0">
              <a:buNone/>
              <a:defRPr sz="4800" b="1">
                <a:solidFill>
                  <a:srgbClr val="BFB285"/>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21" name="文本占位符 36"/>
          <p:cNvSpPr>
            <a:spLocks noGrp="1"/>
          </p:cNvSpPr>
          <p:nvPr>
            <p:ph type="body" sz="quarter" idx="15" hasCustomPrompt="1"/>
          </p:nvPr>
        </p:nvSpPr>
        <p:spPr>
          <a:xfrm>
            <a:off x="4860290" y="117602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22" name="文本占位符 36"/>
          <p:cNvSpPr>
            <a:spLocks noGrp="1"/>
          </p:cNvSpPr>
          <p:nvPr>
            <p:ph type="body" sz="quarter" idx="18" hasCustomPrompt="1"/>
          </p:nvPr>
        </p:nvSpPr>
        <p:spPr>
          <a:xfrm>
            <a:off x="4850765" y="153035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23" name="文本占位符 36"/>
          <p:cNvSpPr>
            <a:spLocks noGrp="1"/>
          </p:cNvSpPr>
          <p:nvPr>
            <p:ph type="body" sz="quarter" idx="19" hasCustomPrompt="1"/>
          </p:nvPr>
        </p:nvSpPr>
        <p:spPr>
          <a:xfrm>
            <a:off x="4161790" y="2080260"/>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24" name="文本占位符 36"/>
          <p:cNvSpPr>
            <a:spLocks noGrp="1"/>
          </p:cNvSpPr>
          <p:nvPr>
            <p:ph type="body" sz="quarter" idx="20" hasCustomPrompt="1"/>
          </p:nvPr>
        </p:nvSpPr>
        <p:spPr>
          <a:xfrm>
            <a:off x="4860290" y="213741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25" name="文本占位符 36"/>
          <p:cNvSpPr>
            <a:spLocks noGrp="1"/>
          </p:cNvSpPr>
          <p:nvPr>
            <p:ph type="body" sz="quarter" idx="21" hasCustomPrompt="1"/>
          </p:nvPr>
        </p:nvSpPr>
        <p:spPr>
          <a:xfrm>
            <a:off x="4850765" y="249174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33" name="文本占位符 36"/>
          <p:cNvSpPr>
            <a:spLocks noGrp="1"/>
          </p:cNvSpPr>
          <p:nvPr>
            <p:ph type="body" sz="quarter" idx="22" hasCustomPrompt="1"/>
          </p:nvPr>
        </p:nvSpPr>
        <p:spPr>
          <a:xfrm>
            <a:off x="4161790" y="3065145"/>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35" name="文本占位符 36"/>
          <p:cNvSpPr>
            <a:spLocks noGrp="1"/>
          </p:cNvSpPr>
          <p:nvPr>
            <p:ph type="body" sz="quarter" idx="23" hasCustomPrompt="1"/>
          </p:nvPr>
        </p:nvSpPr>
        <p:spPr>
          <a:xfrm>
            <a:off x="4860290" y="3122295"/>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6" name="文本占位符 36"/>
          <p:cNvSpPr>
            <a:spLocks noGrp="1"/>
          </p:cNvSpPr>
          <p:nvPr>
            <p:ph type="body" sz="quarter" idx="24" hasCustomPrompt="1"/>
          </p:nvPr>
        </p:nvSpPr>
        <p:spPr>
          <a:xfrm>
            <a:off x="4850765" y="3476625"/>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37" name="文本占位符 36"/>
          <p:cNvSpPr>
            <a:spLocks noGrp="1"/>
          </p:cNvSpPr>
          <p:nvPr>
            <p:ph type="body" sz="quarter" idx="25" hasCustomPrompt="1"/>
          </p:nvPr>
        </p:nvSpPr>
        <p:spPr>
          <a:xfrm>
            <a:off x="4161790" y="4032250"/>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38" name="文本占位符 36"/>
          <p:cNvSpPr>
            <a:spLocks noGrp="1"/>
          </p:cNvSpPr>
          <p:nvPr>
            <p:ph type="body" sz="quarter" idx="26" hasCustomPrompt="1"/>
          </p:nvPr>
        </p:nvSpPr>
        <p:spPr>
          <a:xfrm>
            <a:off x="4860290" y="408940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9" name="文本占位符 36"/>
          <p:cNvSpPr>
            <a:spLocks noGrp="1"/>
          </p:cNvSpPr>
          <p:nvPr>
            <p:ph type="body" sz="quarter" idx="27" hasCustomPrompt="1"/>
          </p:nvPr>
        </p:nvSpPr>
        <p:spPr>
          <a:xfrm>
            <a:off x="4850765" y="444373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40" name="文本占位符 36"/>
          <p:cNvSpPr>
            <a:spLocks noGrp="1"/>
          </p:cNvSpPr>
          <p:nvPr>
            <p:ph type="body" sz="quarter" idx="28" hasCustomPrompt="1"/>
          </p:nvPr>
        </p:nvSpPr>
        <p:spPr>
          <a:xfrm>
            <a:off x="4172585" y="5003165"/>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41" name="文本占位符 36"/>
          <p:cNvSpPr>
            <a:spLocks noGrp="1"/>
          </p:cNvSpPr>
          <p:nvPr>
            <p:ph type="body" sz="quarter" idx="29" hasCustomPrompt="1"/>
          </p:nvPr>
        </p:nvSpPr>
        <p:spPr>
          <a:xfrm>
            <a:off x="4871085" y="5060315"/>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42" name="文本占位符 36"/>
          <p:cNvSpPr>
            <a:spLocks noGrp="1"/>
          </p:cNvSpPr>
          <p:nvPr>
            <p:ph type="body" sz="quarter" idx="30" hasCustomPrompt="1"/>
          </p:nvPr>
        </p:nvSpPr>
        <p:spPr>
          <a:xfrm>
            <a:off x="4861560" y="5414645"/>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pic>
        <p:nvPicPr>
          <p:cNvPr id="46" name="图片 45" descr="1116-20"/>
          <p:cNvPicPr>
            <a:picLocks noChangeAspect="1"/>
          </p:cNvPicPr>
          <p:nvPr userDrawn="1"/>
        </p:nvPicPr>
        <p:blipFill>
          <a:blip r:embed="rId4"/>
          <a:stretch>
            <a:fillRect/>
          </a:stretch>
        </p:blipFill>
        <p:spPr>
          <a:xfrm>
            <a:off x="486410" y="3122295"/>
            <a:ext cx="2602230" cy="541020"/>
          </a:xfrm>
          <a:prstGeom prst="rect">
            <a:avLst/>
          </a:prstGeom>
        </p:spPr>
      </p:pic>
      <p:pic>
        <p:nvPicPr>
          <p:cNvPr id="26" name="图片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1025CEC-C396-44E3-BF64-F40B2E2AC0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3597A-4D70-400C-9DFA-27137A1C64E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 id="2147483679" r:id="rId13"/>
    <p:sldLayoutId id="2147483680" r:id="rId14"/>
    <p:sldLayoutId id="2147483660" r:id="rId15"/>
    <p:sldLayoutId id="2147483661" r:id="rId16"/>
    <p:sldLayoutId id="2147483662" r:id="rId17"/>
    <p:sldLayoutId id="2147483663" r:id="rId18"/>
    <p:sldLayoutId id="2147483664" r:id="rId19"/>
    <p:sldLayoutId id="2147483665" r:id="rId20"/>
    <p:sldLayoutId id="2147483666" r:id="rId2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2018/12/6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5.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敏捷开发培训</a:t>
            </a:r>
            <a:endParaRPr lang="zh-CN" altLang="en-US" dirty="0"/>
          </a:p>
        </p:txBody>
      </p:sp>
      <p:sp>
        <p:nvSpPr>
          <p:cNvPr id="3" name="副标题 2"/>
          <p:cNvSpPr>
            <a:spLocks noGrp="1"/>
          </p:cNvSpPr>
          <p:nvPr>
            <p:ph type="subTitle" idx="1"/>
          </p:nvPr>
        </p:nvSpPr>
        <p:spPr/>
        <p:txBody>
          <a:bodyPr/>
          <a:lstStyle/>
          <a:p>
            <a:r>
              <a:rPr lang="zh-CN" altLang="en-US" dirty="0" smtClean="0"/>
              <a:t>业务中台部</a:t>
            </a:r>
            <a:endParaRPr lang="zh-CN" altLang="en-US" dirty="0"/>
          </a:p>
        </p:txBody>
      </p:sp>
      <p:sp>
        <p:nvSpPr>
          <p:cNvPr id="4" name="文本框 3"/>
          <p:cNvSpPr txBox="1"/>
          <p:nvPr/>
        </p:nvSpPr>
        <p:spPr>
          <a:xfrm>
            <a:off x="1047205" y="3054927"/>
            <a:ext cx="2225931" cy="374073"/>
          </a:xfrm>
          <a:prstGeom prst="rect">
            <a:avLst/>
          </a:prstGeom>
          <a:noFill/>
          <a:ln w="3175">
            <a:noFill/>
            <a:prstDash val="sysDash"/>
          </a:ln>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2018/12/05</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a:t>
            </a:r>
            <a:r>
              <a:rPr lang="zh-CN" altLang="en-US" dirty="0" smtClean="0">
                <a:solidFill>
                  <a:schemeClr val="bg1"/>
                </a:solidFill>
              </a:rPr>
              <a:t>开发</a:t>
            </a:r>
            <a:r>
              <a:rPr lang="en-US" altLang="zh-CN" dirty="0" smtClean="0">
                <a:solidFill>
                  <a:schemeClr val="bg1"/>
                </a:solidFill>
              </a:rPr>
              <a:t>vs</a:t>
            </a:r>
            <a:r>
              <a:rPr lang="zh-CN" altLang="en-US" dirty="0" smtClean="0">
                <a:solidFill>
                  <a:schemeClr val="bg1"/>
                </a:solidFill>
              </a:rPr>
              <a:t>瀑布开发</a:t>
            </a:r>
            <a:endParaRPr lang="zh-CN" altLang="en-US" dirty="0">
              <a:solidFill>
                <a:schemeClr val="bg1"/>
              </a:solidFill>
            </a:endParaRPr>
          </a:p>
        </p:txBody>
      </p:sp>
      <p:graphicFrame>
        <p:nvGraphicFramePr>
          <p:cNvPr id="9" name="表格 8"/>
          <p:cNvGraphicFramePr>
            <a:graphicFrameLocks noGrp="1"/>
          </p:cNvGraphicFramePr>
          <p:nvPr>
            <p:extLst>
              <p:ext uri="{D42A27DB-BD31-4B8C-83A1-F6EECF244321}">
                <p14:modId xmlns:p14="http://schemas.microsoft.com/office/powerpoint/2010/main" val="2403507787"/>
              </p:ext>
            </p:extLst>
          </p:nvPr>
        </p:nvGraphicFramePr>
        <p:xfrm>
          <a:off x="483477" y="961404"/>
          <a:ext cx="11300088" cy="4450080"/>
        </p:xfrm>
        <a:graphic>
          <a:graphicData uri="http://schemas.openxmlformats.org/drawingml/2006/table">
            <a:tbl>
              <a:tblPr firstRow="1" bandRow="1">
                <a:tableStyleId>{5A111915-BE36-4E01-A7E5-04B1672EAD32}</a:tableStyleId>
              </a:tblPr>
              <a:tblGrid>
                <a:gridCol w="5729605">
                  <a:extLst>
                    <a:ext uri="{9D8B030D-6E8A-4147-A177-3AD203B41FA5}">
                      <a16:colId xmlns:a16="http://schemas.microsoft.com/office/drawing/2014/main" val="3882217057"/>
                    </a:ext>
                  </a:extLst>
                </a:gridCol>
                <a:gridCol w="5570483">
                  <a:extLst>
                    <a:ext uri="{9D8B030D-6E8A-4147-A177-3AD203B41FA5}">
                      <a16:colId xmlns:a16="http://schemas.microsoft.com/office/drawing/2014/main" val="778859225"/>
                    </a:ext>
                  </a:extLst>
                </a:gridCol>
              </a:tblGrid>
              <a:tr h="370840">
                <a:tc>
                  <a:txBody>
                    <a:bodyPr/>
                    <a:lstStyle/>
                    <a:p>
                      <a:r>
                        <a:rPr lang="zh-CN" altLang="en-US" sz="1600" baseline="0" dirty="0" smtClean="0">
                          <a:latin typeface="微软雅黑" panose="020B0503020204020204" pitchFamily="34" charset="-122"/>
                          <a:ea typeface="微软雅黑" panose="020B0503020204020204" pitchFamily="34" charset="-122"/>
                        </a:rPr>
                        <a:t>瀑布开发模式</a:t>
                      </a:r>
                      <a:endParaRPr lang="zh-CN" altLang="en-US" sz="16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600" baseline="0" dirty="0" smtClean="0">
                          <a:latin typeface="微软雅黑" panose="020B0503020204020204" pitchFamily="34" charset="-122"/>
                          <a:ea typeface="微软雅黑" panose="020B0503020204020204" pitchFamily="34" charset="-122"/>
                        </a:rPr>
                        <a:t>迭代开发模式</a:t>
                      </a:r>
                      <a:endParaRPr lang="zh-CN" altLang="en-US" sz="16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85685583"/>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不分优先级，根据技术依赖性或者技术人员的偏好进行开发</a:t>
                      </a: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将需求根据优先级排序，优先级高的先进行开发</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088854469"/>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瀑布模型完全遵从初始计划</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迭代开发会根据需求调整计划</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62202087"/>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瀑布模式不到最后阶段，看不到成果</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能快速并持续的获取反馈，每个迭代交付可运行的部分功能</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664906251"/>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瀑布模型假设团队了解所有前端需求</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假设需求中有很多内容是不确定的，渐进明细</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611196965"/>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瀑布模型试图尽量减少需求变更</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迭代开发快速响应需求变更</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762637241"/>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瀑布模型认为变更是负面的，需要被控制住</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迭代开发认为变更是正常的</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383846778"/>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项目经理承担绝大部分责任</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整个团队承担绝大部分责任</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03041112"/>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瀑布模型认为制定工作计划是项目经理的责任</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迭代开发认为最好让团队自己制定工作计划</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063125779"/>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偏向于由上而下制定计划，其他人员只需执行自己负责的部分</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崇尚自管理组织，由团队自己做出某些决定</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346511560"/>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瀑布模型只关心进度和成本</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迭代开发根据商业价值、市场条件快速做出调整</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71436458"/>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瀑布模型缺乏控制力（如项目进度）</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迭代开发强调连续的控制（迭代交付、每日例会）</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191944512"/>
                  </a:ext>
                </a:extLst>
              </a:tr>
            </a:tbl>
          </a:graphicData>
        </a:graphic>
      </p:graphicFrame>
    </p:spTree>
    <p:extLst>
      <p:ext uri="{BB962C8B-B14F-4D97-AF65-F5344CB8AC3E}">
        <p14:creationId xmlns:p14="http://schemas.microsoft.com/office/powerpoint/2010/main" val="22241719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smtClean="0">
                <a:solidFill>
                  <a:schemeClr val="bg1"/>
                </a:solidFill>
              </a:rPr>
              <a:t>敏捷原则</a:t>
            </a:r>
            <a:endParaRPr lang="zh-CN" altLang="en-US" dirty="0">
              <a:solidFill>
                <a:schemeClr val="bg1"/>
              </a:solidFill>
            </a:endParaRPr>
          </a:p>
        </p:txBody>
      </p:sp>
      <p:sp>
        <p:nvSpPr>
          <p:cNvPr id="3" name="内容占位符 3"/>
          <p:cNvSpPr txBox="1">
            <a:spLocks/>
          </p:cNvSpPr>
          <p:nvPr/>
        </p:nvSpPr>
        <p:spPr>
          <a:xfrm>
            <a:off x="705597" y="1335321"/>
            <a:ext cx="11005140" cy="44481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bg1"/>
                </a:solidFill>
              </a:rPr>
              <a:t>简单是敏捷过程的根本；</a:t>
            </a:r>
          </a:p>
          <a:p>
            <a:r>
              <a:rPr lang="zh-CN" altLang="en-US" sz="2000" dirty="0" smtClean="0">
                <a:solidFill>
                  <a:schemeClr val="bg1"/>
                </a:solidFill>
              </a:rPr>
              <a:t>尽早</a:t>
            </a:r>
            <a:r>
              <a:rPr lang="zh-CN" altLang="en-US" sz="2000" dirty="0">
                <a:solidFill>
                  <a:schemeClr val="bg1"/>
                </a:solidFill>
              </a:rPr>
              <a:t>的、持续的交付有价值的软件</a:t>
            </a:r>
          </a:p>
          <a:p>
            <a:r>
              <a:rPr lang="zh-CN" altLang="en-US" sz="2000" dirty="0">
                <a:solidFill>
                  <a:schemeClr val="bg1"/>
                </a:solidFill>
              </a:rPr>
              <a:t>即使到了开发的后期，也欢迎改变需求，敏捷过程利用适应变化来创造竞争优势；</a:t>
            </a:r>
          </a:p>
          <a:p>
            <a:r>
              <a:rPr lang="zh-CN" altLang="en-US" sz="2000" dirty="0">
                <a:solidFill>
                  <a:schemeClr val="bg1"/>
                </a:solidFill>
              </a:rPr>
              <a:t>经常性的交付可工作的软件，交付的时间间隔越短越好； </a:t>
            </a:r>
          </a:p>
          <a:p>
            <a:r>
              <a:rPr lang="zh-CN" altLang="en-US" sz="2000" dirty="0">
                <a:solidFill>
                  <a:schemeClr val="bg1"/>
                </a:solidFill>
              </a:rPr>
              <a:t>最有效并且效率最高的传递信息的方式是面对面沟通； </a:t>
            </a:r>
          </a:p>
          <a:p>
            <a:r>
              <a:rPr lang="zh-CN" altLang="en-US" sz="2000" dirty="0">
                <a:solidFill>
                  <a:schemeClr val="bg1"/>
                </a:solidFill>
              </a:rPr>
              <a:t>可以工作的软件是首要的工 作进度衡量标准； </a:t>
            </a:r>
          </a:p>
          <a:p>
            <a:r>
              <a:rPr lang="zh-CN" altLang="en-US" sz="2000" dirty="0">
                <a:solidFill>
                  <a:schemeClr val="bg1"/>
                </a:solidFill>
              </a:rPr>
              <a:t>敏捷过程提倡平稳，发起人、开发人员和用户应该能够保持一个长期的、恒定的开发速度； </a:t>
            </a:r>
          </a:p>
          <a:p>
            <a:r>
              <a:rPr lang="zh-CN" altLang="en-US" sz="2000" dirty="0">
                <a:solidFill>
                  <a:schemeClr val="bg1"/>
                </a:solidFill>
              </a:rPr>
              <a:t>不断的关注优秀的技能和优秀的设计会增强敏捷的能力；  </a:t>
            </a:r>
          </a:p>
          <a:p>
            <a:r>
              <a:rPr lang="zh-CN" altLang="en-US" sz="2000" dirty="0">
                <a:solidFill>
                  <a:schemeClr val="bg1"/>
                </a:solidFill>
              </a:rPr>
              <a:t>最好的架构、需求和设计出自于自组织的团队； </a:t>
            </a:r>
            <a:endParaRPr lang="en-US" altLang="zh-CN" dirty="0">
              <a:solidFill>
                <a:schemeClr val="bg1"/>
              </a:solidFill>
            </a:endParaRPr>
          </a:p>
        </p:txBody>
      </p:sp>
    </p:spTree>
    <p:extLst>
      <p:ext uri="{BB962C8B-B14F-4D97-AF65-F5344CB8AC3E}">
        <p14:creationId xmlns:p14="http://schemas.microsoft.com/office/powerpoint/2010/main" val="31425244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smtClean="0">
                <a:solidFill>
                  <a:schemeClr val="bg1"/>
                </a:solidFill>
              </a:rPr>
              <a:t>文档需求</a:t>
            </a:r>
            <a:endParaRPr lang="zh-CN" altLang="en-US" dirty="0">
              <a:solidFill>
                <a:schemeClr val="bg1"/>
              </a:solidFill>
            </a:endParaRPr>
          </a:p>
        </p:txBody>
      </p:sp>
      <p:sp>
        <p:nvSpPr>
          <p:cNvPr id="3" name="内容占位符 3"/>
          <p:cNvSpPr txBox="1">
            <a:spLocks/>
          </p:cNvSpPr>
          <p:nvPr/>
        </p:nvSpPr>
        <p:spPr>
          <a:xfrm>
            <a:off x="705597" y="1335321"/>
            <a:ext cx="11005140" cy="44481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solidFill>
              </a:rPr>
              <a:t>项目计划</a:t>
            </a:r>
          </a:p>
          <a:p>
            <a:r>
              <a:rPr lang="zh-CN" altLang="en-US" sz="2000" dirty="0">
                <a:solidFill>
                  <a:schemeClr val="bg1"/>
                </a:solidFill>
              </a:rPr>
              <a:t>需求规格</a:t>
            </a:r>
          </a:p>
          <a:p>
            <a:r>
              <a:rPr lang="zh-CN" altLang="en-US" sz="2000" dirty="0">
                <a:solidFill>
                  <a:schemeClr val="bg1"/>
                </a:solidFill>
              </a:rPr>
              <a:t>设计文档</a:t>
            </a:r>
          </a:p>
          <a:p>
            <a:r>
              <a:rPr lang="zh-CN" altLang="en-US" sz="2000" dirty="0">
                <a:solidFill>
                  <a:schemeClr val="bg1"/>
                </a:solidFill>
              </a:rPr>
              <a:t>测试用例</a:t>
            </a:r>
          </a:p>
          <a:p>
            <a:r>
              <a:rPr lang="zh-CN" altLang="en-US" sz="2000" dirty="0">
                <a:solidFill>
                  <a:schemeClr val="bg1"/>
                </a:solidFill>
              </a:rPr>
              <a:t>测试报告</a:t>
            </a:r>
          </a:p>
          <a:p>
            <a:r>
              <a:rPr lang="zh-CN" altLang="en-US" sz="2000" dirty="0">
                <a:solidFill>
                  <a:schemeClr val="bg1"/>
                </a:solidFill>
              </a:rPr>
              <a:t>用户手册</a:t>
            </a:r>
          </a:p>
          <a:p>
            <a:r>
              <a:rPr lang="zh-CN" altLang="en-US" sz="2000" dirty="0">
                <a:solidFill>
                  <a:schemeClr val="bg1"/>
                </a:solidFill>
              </a:rPr>
              <a:t>部署文档</a:t>
            </a:r>
          </a:p>
          <a:p>
            <a:r>
              <a:rPr lang="zh-CN" altLang="en-US" sz="2000" dirty="0">
                <a:solidFill>
                  <a:schemeClr val="bg1"/>
                </a:solidFill>
              </a:rPr>
              <a:t>运维文档</a:t>
            </a:r>
            <a:endParaRPr lang="en-US" altLang="zh-CN" dirty="0">
              <a:solidFill>
                <a:schemeClr val="bg1"/>
              </a:solidFill>
            </a:endParaRPr>
          </a:p>
        </p:txBody>
      </p:sp>
    </p:spTree>
    <p:extLst>
      <p:ext uri="{BB962C8B-B14F-4D97-AF65-F5344CB8AC3E}">
        <p14:creationId xmlns:p14="http://schemas.microsoft.com/office/powerpoint/2010/main" val="31525372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smtClean="0">
                <a:solidFill>
                  <a:schemeClr val="bg1"/>
                </a:solidFill>
              </a:rPr>
              <a:t>敏捷原则</a:t>
            </a:r>
            <a:endParaRPr lang="zh-CN" altLang="en-US" dirty="0">
              <a:solidFill>
                <a:schemeClr val="bg1"/>
              </a:solidFill>
            </a:endParaRPr>
          </a:p>
        </p:txBody>
      </p:sp>
      <p:sp>
        <p:nvSpPr>
          <p:cNvPr id="4" name="ValueText"/>
          <p:cNvSpPr txBox="1"/>
          <p:nvPr/>
        </p:nvSpPr>
        <p:spPr>
          <a:xfrm>
            <a:off x="9224960" y="2271366"/>
            <a:ext cx="1298178" cy="973634"/>
          </a:xfrm>
          <a:prstGeom prst="rect">
            <a:avLst/>
          </a:prstGeom>
          <a:noFill/>
        </p:spPr>
        <p:txBody>
          <a:bodyPr wrap="none" anchor="ctr" anchorCtr="1">
            <a:prstTxWarp prst="textPlain">
              <a:avLst/>
            </a:prstTxWarp>
            <a:normAutofit lnSpcReduction="10000"/>
          </a:bodyPr>
          <a:lstStyle/>
          <a:p>
            <a:pPr algn="ctr"/>
            <a:r>
              <a:rPr lang="zh-CN" altLang="en-US" sz="6000" dirty="0" smtClean="0">
                <a:solidFill>
                  <a:schemeClr val="bg1"/>
                </a:solidFill>
                <a:latin typeface="微软雅黑" panose="020B0503020204020204" pitchFamily="34" charset="-122"/>
                <a:ea typeface="微软雅黑" panose="020B0503020204020204" pitchFamily="34" charset="-122"/>
                <a:cs typeface="+mn-ea"/>
                <a:sym typeface="+mn-lt"/>
              </a:rPr>
              <a:t>？</a:t>
            </a:r>
            <a:r>
              <a:rPr lang="en-US" altLang="zh-CN" sz="6000" dirty="0" smtClean="0">
                <a:solidFill>
                  <a:schemeClr val="bg1"/>
                </a:solidFill>
                <a:latin typeface="微软雅黑" panose="020B0503020204020204" pitchFamily="34" charset="-122"/>
                <a:ea typeface="微软雅黑" panose="020B0503020204020204" pitchFamily="34" charset="-122"/>
                <a:cs typeface="+mn-ea"/>
                <a:sym typeface="+mn-lt"/>
              </a:rPr>
              <a:t>%</a:t>
            </a:r>
            <a:endParaRPr lang="en-US" altLang="zh-CN" sz="6000" dirty="0">
              <a:solidFill>
                <a:schemeClr val="bg1"/>
              </a:solidFill>
              <a:latin typeface="微软雅黑" panose="020B0503020204020204" pitchFamily="34" charset="-122"/>
              <a:ea typeface="微软雅黑" panose="020B0503020204020204" pitchFamily="34" charset="-122"/>
              <a:cs typeface="+mn-ea"/>
              <a:sym typeface="+mn-lt"/>
            </a:endParaRPr>
          </a:p>
        </p:txBody>
      </p:sp>
      <p:cxnSp>
        <p:nvCxnSpPr>
          <p:cNvPr id="15" name="直接连接符 14"/>
          <p:cNvCxnSpPr/>
          <p:nvPr/>
        </p:nvCxnSpPr>
        <p:spPr>
          <a:xfrm>
            <a:off x="1568082" y="3963217"/>
            <a:ext cx="8955056" cy="0"/>
          </a:xfrm>
          <a:prstGeom prst="line">
            <a:avLst/>
          </a:prstGeom>
          <a:ln w="952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95132" y="3546260"/>
            <a:ext cx="4198104" cy="369332"/>
          </a:xfrm>
          <a:prstGeom prst="rect">
            <a:avLst/>
          </a:prstGeom>
          <a:noFill/>
        </p:spPr>
        <p:txBody>
          <a:bodyPr wrap="square" rtlCol="0">
            <a:spAutoFit/>
            <a:scene3d>
              <a:camera prst="orthographicFront"/>
              <a:lightRig rig="threePt" dir="t"/>
            </a:scene3d>
            <a:sp3d contourW="12700"/>
          </a:bodyPr>
          <a:lstStyle/>
          <a:p>
            <a:r>
              <a:rPr lang="zh-CN" altLang="en-US" b="1" dirty="0" smtClean="0">
                <a:solidFill>
                  <a:schemeClr val="bg1"/>
                </a:solidFill>
                <a:latin typeface="微软雅黑" panose="020B0503020204020204" pitchFamily="34" charset="-122"/>
                <a:ea typeface="微软雅黑" panose="020B0503020204020204" pitchFamily="34" charset="-122"/>
                <a:cs typeface="+mn-ea"/>
                <a:sym typeface="+mn-lt"/>
              </a:rPr>
              <a:t>增量式开发</a:t>
            </a:r>
            <a:endParaRPr lang="zh-CN" altLang="en-US"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1568082" y="4097010"/>
            <a:ext cx="8955056" cy="286873"/>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以迭代的方式，增量地交付可工作的软件，保证交付的</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cs typeface="+mn-ea"/>
                <a:sym typeface="+mn-lt"/>
              </a:rPr>
              <a:t>质量，每个</a:t>
            </a:r>
            <a:r>
              <a:rPr lang="en-US" altLang="zh-CN" sz="1200" dirty="0" smtClean="0">
                <a:solidFill>
                  <a:schemeClr val="bg1">
                    <a:lumMod val="75000"/>
                  </a:schemeClr>
                </a:solidFill>
                <a:latin typeface="微软雅黑" panose="020B0503020204020204" pitchFamily="34" charset="-122"/>
                <a:ea typeface="微软雅黑" panose="020B0503020204020204" pitchFamily="34" charset="-122"/>
                <a:cs typeface="+mn-ea"/>
                <a:sym typeface="+mn-lt"/>
              </a:rPr>
              <a:t>Sprint</a:t>
            </a:r>
            <a:r>
              <a:rPr lang="zh-CN" altLang="en-US" sz="1200" dirty="0" smtClean="0">
                <a:solidFill>
                  <a:schemeClr val="bg1">
                    <a:lumMod val="75000"/>
                  </a:schemeClr>
                </a:solidFill>
                <a:latin typeface="微软雅黑" panose="020B0503020204020204" pitchFamily="34" charset="-122"/>
                <a:ea typeface="微软雅黑" panose="020B0503020204020204" pitchFamily="34" charset="-122"/>
                <a:cs typeface="+mn-ea"/>
                <a:sym typeface="+mn-lt"/>
              </a:rPr>
              <a:t>交付的产品一定是可运行的</a:t>
            </a:r>
            <a:endPar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20596" y="2104682"/>
            <a:ext cx="1219248" cy="1219248"/>
          </a:xfrm>
          <a:prstGeom prst="rect">
            <a:avLst/>
          </a:prstGeom>
        </p:spPr>
      </p:pic>
      <p:pic>
        <p:nvPicPr>
          <p:cNvPr id="19" name="图片 1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9896" y="2464701"/>
            <a:ext cx="685714" cy="685714"/>
          </a:xfrm>
          <a:prstGeom prst="rect">
            <a:avLst/>
          </a:prstGeom>
        </p:spPr>
      </p:pic>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7138" y="2340986"/>
            <a:ext cx="893771" cy="893771"/>
          </a:xfrm>
          <a:prstGeom prst="rect">
            <a:avLst/>
          </a:prstGeom>
        </p:spPr>
      </p:pic>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1794" y="2340986"/>
            <a:ext cx="1114425" cy="676275"/>
          </a:xfrm>
          <a:prstGeom prst="rect">
            <a:avLst/>
          </a:prstGeom>
        </p:spPr>
      </p:pic>
      <p:pic>
        <p:nvPicPr>
          <p:cNvPr id="24" name="图片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0988" y="2035451"/>
            <a:ext cx="1357710" cy="1357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Scrum</a:t>
            </a:r>
            <a:r>
              <a:rPr lang="zh-CN" altLang="en-US" smtClean="0"/>
              <a:t>基本概念</a:t>
            </a:r>
            <a:endParaRPr lang="zh-CN" altLang="en-US" dirty="0"/>
          </a:p>
        </p:txBody>
      </p:sp>
      <p:sp>
        <p:nvSpPr>
          <p:cNvPr id="3" name="文本占位符 2"/>
          <p:cNvSpPr>
            <a:spLocks noGrp="1"/>
          </p:cNvSpPr>
          <p:nvPr>
            <p:ph type="body" idx="1"/>
          </p:nvPr>
        </p:nvSpPr>
        <p:spPr/>
        <p:txBody>
          <a:bodyPr/>
          <a:lstStyle/>
          <a:p>
            <a:r>
              <a:rPr lang="zh-CN" altLang="en-US" dirty="0" smtClean="0"/>
              <a:t>角色、工件和活动</a:t>
            </a:r>
            <a:endParaRPr lang="zh-CN" altLang="en-US" dirty="0"/>
          </a:p>
        </p:txBody>
      </p:sp>
      <p:sp>
        <p:nvSpPr>
          <p:cNvPr id="4" name="文本占位符 3"/>
          <p:cNvSpPr>
            <a:spLocks noGrp="1"/>
          </p:cNvSpPr>
          <p:nvPr>
            <p:ph type="body" sz="quarter" idx="13"/>
          </p:nvPr>
        </p:nvSpPr>
        <p:spPr/>
        <p:txBody>
          <a:bodyPr/>
          <a:lstStyle/>
          <a:p>
            <a:r>
              <a:rPr lang="en-US" altLang="zh-CN" dirty="0" smtClean="0"/>
              <a:t>0</a:t>
            </a:r>
            <a:r>
              <a:rPr lang="en-US" altLang="zh-CN" dirty="0"/>
              <a:t>2</a:t>
            </a:r>
            <a:endParaRPr lang="en-US" altLang="zh-CN" dirty="0" smtClean="0"/>
          </a:p>
        </p:txBody>
      </p:sp>
    </p:spTree>
    <p:extLst>
      <p:ext uri="{BB962C8B-B14F-4D97-AF65-F5344CB8AC3E}">
        <p14:creationId xmlns:p14="http://schemas.microsoft.com/office/powerpoint/2010/main" val="42344996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en-US" altLang="zh-CN" dirty="0" smtClean="0">
                <a:solidFill>
                  <a:schemeClr val="bg1"/>
                </a:solidFill>
              </a:rPr>
              <a:t>Scrum</a:t>
            </a:r>
            <a:r>
              <a:rPr lang="zh-CN" altLang="en-US" dirty="0" smtClean="0">
                <a:solidFill>
                  <a:schemeClr val="bg1"/>
                </a:solidFill>
              </a:rPr>
              <a:t>的核心</a:t>
            </a:r>
            <a:endParaRPr lang="zh-CN" altLang="en-US" dirty="0">
              <a:solidFill>
                <a:schemeClr val="bg1"/>
              </a:solidFill>
            </a:endParaRPr>
          </a:p>
        </p:txBody>
      </p:sp>
      <p:sp>
        <p:nvSpPr>
          <p:cNvPr id="3" name="内容占位符 3"/>
          <p:cNvSpPr txBox="1">
            <a:spLocks/>
          </p:cNvSpPr>
          <p:nvPr/>
        </p:nvSpPr>
        <p:spPr>
          <a:xfrm>
            <a:off x="705597" y="1335321"/>
            <a:ext cx="11005140" cy="444817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dirty="0">
              <a:solidFill>
                <a:schemeClr val="bg1"/>
              </a:solidFill>
            </a:endParaRPr>
          </a:p>
        </p:txBody>
      </p:sp>
      <p:graphicFrame>
        <p:nvGraphicFramePr>
          <p:cNvPr id="5" name="图示 4"/>
          <p:cNvGraphicFramePr/>
          <p:nvPr>
            <p:extLst>
              <p:ext uri="{D42A27DB-BD31-4B8C-83A1-F6EECF244321}">
                <p14:modId xmlns:p14="http://schemas.microsoft.com/office/powerpoint/2010/main" val="3966788991"/>
              </p:ext>
            </p:extLst>
          </p:nvPr>
        </p:nvGraphicFramePr>
        <p:xfrm>
          <a:off x="560551" y="961404"/>
          <a:ext cx="9935999"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849380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en-US" altLang="zh-CN" dirty="0" smtClean="0">
                <a:solidFill>
                  <a:schemeClr val="bg1"/>
                </a:solidFill>
              </a:rPr>
              <a:t>Scrum</a:t>
            </a:r>
            <a:r>
              <a:rPr lang="zh-CN" altLang="en-US" dirty="0" smtClean="0">
                <a:solidFill>
                  <a:schemeClr val="bg1"/>
                </a:solidFill>
              </a:rPr>
              <a:t>角色与职责</a:t>
            </a:r>
            <a:endParaRPr lang="zh-CN" altLang="en-US" dirty="0">
              <a:solidFill>
                <a:schemeClr val="bg1"/>
              </a:solidFill>
            </a:endParaRPr>
          </a:p>
        </p:txBody>
      </p:sp>
      <p:grpSp>
        <p:nvGrpSpPr>
          <p:cNvPr id="3" name="组合 2"/>
          <p:cNvGrpSpPr/>
          <p:nvPr/>
        </p:nvGrpSpPr>
        <p:grpSpPr>
          <a:xfrm>
            <a:off x="483479" y="1040524"/>
            <a:ext cx="2641797" cy="5444359"/>
            <a:chOff x="857870" y="1917700"/>
            <a:chExt cx="2375024" cy="3771901"/>
          </a:xfrm>
        </p:grpSpPr>
        <p:sp>
          <p:nvSpPr>
            <p:cNvPr id="4" name="矩形 3"/>
            <p:cNvSpPr/>
            <p:nvPr/>
          </p:nvSpPr>
          <p:spPr>
            <a:xfrm>
              <a:off x="857870" y="1917700"/>
              <a:ext cx="2375024" cy="306983"/>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cs typeface="+mn-ea"/>
                  <a:sym typeface="+mn-lt"/>
                </a:rPr>
                <a:t>Product Owner</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5" name="矩形 4"/>
            <p:cNvSpPr/>
            <p:nvPr/>
          </p:nvSpPr>
          <p:spPr>
            <a:xfrm>
              <a:off x="857870" y="2224684"/>
              <a:ext cx="2375024" cy="3464917"/>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规划产品</a:t>
              </a:r>
              <a:r>
                <a:rPr lang="zh-CN" altLang="en-US" sz="1400" dirty="0" smtClean="0">
                  <a:latin typeface="微软雅黑" panose="020B0503020204020204" pitchFamily="34" charset="-122"/>
                  <a:ea typeface="微软雅黑" panose="020B0503020204020204" pitchFamily="34" charset="-122"/>
                  <a:cs typeface="+mn-ea"/>
                  <a:sym typeface="+mn-lt"/>
                </a:rPr>
                <a:t>方向定义</a:t>
              </a:r>
              <a:r>
                <a:rPr lang="zh-CN" altLang="en-US" sz="1400" dirty="0">
                  <a:latin typeface="微软雅黑" panose="020B0503020204020204" pitchFamily="34" charset="-122"/>
                  <a:ea typeface="微软雅黑" panose="020B0503020204020204" pitchFamily="34" charset="-122"/>
                  <a:cs typeface="+mn-ea"/>
                  <a:sym typeface="+mn-lt"/>
                </a:rPr>
                <a:t>需求</a:t>
              </a: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保持</a:t>
              </a:r>
              <a:r>
                <a:rPr lang="zh-CN" altLang="en-US" sz="1400" dirty="0">
                  <a:latin typeface="微软雅黑" panose="020B0503020204020204" pitchFamily="34" charset="-122"/>
                  <a:ea typeface="微软雅黑" panose="020B0503020204020204" pitchFamily="34" charset="-122"/>
                  <a:cs typeface="+mn-ea"/>
                  <a:sym typeface="+mn-lt"/>
                </a:rPr>
                <a:t>需求相对的稳定性</a:t>
              </a: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需求</a:t>
              </a:r>
              <a:r>
                <a:rPr lang="zh-CN" altLang="en-US" sz="1400" dirty="0">
                  <a:latin typeface="微软雅黑" panose="020B0503020204020204" pitchFamily="34" charset="-122"/>
                  <a:ea typeface="微软雅黑" panose="020B0503020204020204" pitchFamily="34" charset="-122"/>
                  <a:cs typeface="+mn-ea"/>
                  <a:sym typeface="+mn-lt"/>
                </a:rPr>
                <a:t>的唯一发起者和变更决策者</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检查、评审用户</a:t>
              </a:r>
              <a:r>
                <a:rPr lang="zh-CN" altLang="en-US" sz="1400" dirty="0" smtClean="0">
                  <a:latin typeface="微软雅黑" panose="020B0503020204020204" pitchFamily="34" charset="-122"/>
                  <a:ea typeface="微软雅黑" panose="020B0503020204020204" pitchFamily="34" charset="-122"/>
                  <a:cs typeface="+mn-ea"/>
                  <a:sym typeface="+mn-lt"/>
                </a:rPr>
                <a:t>故事定义</a:t>
              </a:r>
              <a:r>
                <a:rPr lang="zh-CN" altLang="en-US" sz="1400" dirty="0">
                  <a:latin typeface="微软雅黑" panose="020B0503020204020204" pitchFamily="34" charset="-122"/>
                  <a:ea typeface="微软雅黑" panose="020B0503020204020204" pitchFamily="34" charset="-122"/>
                  <a:cs typeface="+mn-ea"/>
                  <a:sym typeface="+mn-lt"/>
                </a:rPr>
                <a:t>和</a:t>
              </a:r>
              <a:r>
                <a:rPr lang="zh-CN" altLang="en-US" sz="1400" dirty="0" smtClean="0">
                  <a:latin typeface="微软雅黑" panose="020B0503020204020204" pitchFamily="34" charset="-122"/>
                  <a:ea typeface="微软雅黑" panose="020B0503020204020204" pitchFamily="34" charset="-122"/>
                  <a:cs typeface="+mn-ea"/>
                  <a:sym typeface="+mn-lt"/>
                </a:rPr>
                <a:t>验收条件</a:t>
              </a:r>
              <a:endParaRPr lang="en-US" altLang="zh-CN" sz="1400" dirty="0" smtClean="0">
                <a:latin typeface="微软雅黑" panose="020B0503020204020204" pitchFamily="34" charset="-122"/>
                <a:ea typeface="微软雅黑" panose="020B0503020204020204" pitchFamily="34" charset="-122"/>
                <a:cs typeface="+mn-ea"/>
                <a:sym typeface="+mn-lt"/>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优先级排序及适当调整</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参与迭代计划制定</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负责成果评估和意见反馈</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遗留问题决策</a:t>
              </a:r>
              <a:r>
                <a:rPr lang="zh-CN" altLang="en-US" sz="1400" dirty="0">
                  <a:latin typeface="微软雅黑" panose="020B0503020204020204" pitchFamily="34" charset="-122"/>
                  <a:ea typeface="微软雅黑" panose="020B0503020204020204" pitchFamily="34" charset="-122"/>
                  <a:cs typeface="+mn-ea"/>
                  <a:sym typeface="+mn-lt"/>
                </a:rPr>
                <a:t>分析</a:t>
              </a:r>
              <a:endParaRPr lang="en-US" altLang="zh-CN" sz="1400" dirty="0" smtClean="0">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952216" y="3882092"/>
              <a:ext cx="2186332" cy="306202"/>
            </a:xfrm>
            <a:prstGeom prst="rect">
              <a:avLst/>
            </a:prstGeom>
          </p:spPr>
          <p:txBody>
            <a:bodyPr wrap="square">
              <a:spAutoFit/>
            </a:bodyPr>
            <a:lstStyle/>
            <a:p>
              <a:pPr algn="ctr">
                <a:lnSpc>
                  <a:spcPct val="150000"/>
                </a:lnSpc>
              </a:pPr>
              <a:endPar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3" name="组合 32"/>
          <p:cNvGrpSpPr/>
          <p:nvPr/>
        </p:nvGrpSpPr>
        <p:grpSpPr>
          <a:xfrm>
            <a:off x="3230219" y="1040524"/>
            <a:ext cx="2641797" cy="5444359"/>
            <a:chOff x="857870" y="1917700"/>
            <a:chExt cx="2375024" cy="3771901"/>
          </a:xfrm>
        </p:grpSpPr>
        <p:sp>
          <p:nvSpPr>
            <p:cNvPr id="34" name="矩形 33"/>
            <p:cNvSpPr/>
            <p:nvPr/>
          </p:nvSpPr>
          <p:spPr>
            <a:xfrm>
              <a:off x="857870" y="1917700"/>
              <a:ext cx="2375024" cy="306983"/>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cs typeface="+mn-ea"/>
                  <a:sym typeface="+mn-lt"/>
                </a:rPr>
                <a:t>Scrum Master</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35" name="矩形 34"/>
            <p:cNvSpPr/>
            <p:nvPr/>
          </p:nvSpPr>
          <p:spPr>
            <a:xfrm>
              <a:off x="857870" y="2224684"/>
              <a:ext cx="2375024" cy="3464917"/>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敏捷活动管理，</a:t>
              </a:r>
              <a:r>
                <a:rPr lang="zh-CN" altLang="en-US" sz="1400" dirty="0">
                  <a:latin typeface="微软雅黑" panose="020B0503020204020204" pitchFamily="34" charset="-122"/>
                  <a:ea typeface="微软雅黑" panose="020B0503020204020204" pitchFamily="34" charset="-122"/>
                  <a:cs typeface="+mn-ea"/>
                  <a:sym typeface="+mn-lt"/>
                </a:rPr>
                <a:t>包括迭代计划，</a:t>
              </a:r>
              <a:r>
                <a:rPr lang="zh-CN" altLang="en-US" sz="1400" dirty="0" smtClean="0">
                  <a:latin typeface="微软雅黑" panose="020B0503020204020204" pitchFamily="34" charset="-122"/>
                  <a:ea typeface="微软雅黑" panose="020B0503020204020204" pitchFamily="34" charset="-122"/>
                  <a:cs typeface="+mn-ea"/>
                  <a:sym typeface="+mn-lt"/>
                </a:rPr>
                <a:t>每日站会</a:t>
              </a:r>
              <a:r>
                <a:rPr lang="zh-CN" altLang="en-US" sz="1400" dirty="0">
                  <a:latin typeface="微软雅黑" panose="020B0503020204020204" pitchFamily="34" charset="-122"/>
                  <a:ea typeface="微软雅黑" panose="020B0503020204020204" pitchFamily="34" charset="-122"/>
                  <a:cs typeface="+mn-ea"/>
                  <a:sym typeface="+mn-lt"/>
                </a:rPr>
                <a:t>，故事梳理与点数评估，成果演示，及迭代</a:t>
              </a:r>
              <a:r>
                <a:rPr lang="zh-CN" altLang="en-US" sz="1400" dirty="0" smtClean="0">
                  <a:latin typeface="微软雅黑" panose="020B0503020204020204" pitchFamily="34" charset="-122"/>
                  <a:ea typeface="微软雅黑" panose="020B0503020204020204" pitchFamily="34" charset="-122"/>
                  <a:cs typeface="+mn-ea"/>
                  <a:sym typeface="+mn-lt"/>
                </a:rPr>
                <a:t>回顾</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建立和维持团队与</a:t>
              </a:r>
              <a:r>
                <a:rPr lang="en-US" altLang="zh-CN" sz="1400" dirty="0">
                  <a:latin typeface="微软雅黑" panose="020B0503020204020204" pitchFamily="34" charset="-122"/>
                  <a:ea typeface="微软雅黑" panose="020B0503020204020204" pitchFamily="34" charset="-122"/>
                  <a:cs typeface="+mn-ea"/>
                  <a:sym typeface="+mn-lt"/>
                </a:rPr>
                <a:t>PO</a:t>
              </a:r>
              <a:r>
                <a:rPr lang="zh-CN" altLang="en-US" sz="1400" dirty="0">
                  <a:latin typeface="微软雅黑" panose="020B0503020204020204" pitchFamily="34" charset="-122"/>
                  <a:ea typeface="微软雅黑" panose="020B0503020204020204" pitchFamily="34" charset="-122"/>
                  <a:cs typeface="+mn-ea"/>
                  <a:sym typeface="+mn-lt"/>
                </a:rPr>
                <a:t>之间的沟通</a:t>
              </a:r>
              <a:r>
                <a:rPr lang="zh-CN" altLang="en-US" sz="1400" dirty="0" smtClean="0">
                  <a:latin typeface="微软雅黑" panose="020B0503020204020204" pitchFamily="34" charset="-122"/>
                  <a:ea typeface="微软雅黑" panose="020B0503020204020204" pitchFamily="34" charset="-122"/>
                  <a:cs typeface="+mn-ea"/>
                  <a:sym typeface="+mn-lt"/>
                </a:rPr>
                <a:t>渠道</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记录，跟踪，汇报，和协助解决团队遇到的障碍</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引导和</a:t>
              </a:r>
              <a:r>
                <a:rPr lang="zh-CN" altLang="en-US" sz="1400" dirty="0" smtClean="0">
                  <a:latin typeface="微软雅黑" panose="020B0503020204020204" pitchFamily="34" charset="-122"/>
                  <a:ea typeface="微软雅黑" panose="020B0503020204020204" pitchFamily="34" charset="-122"/>
                  <a:cs typeface="+mn-ea"/>
                  <a:sym typeface="+mn-lt"/>
                </a:rPr>
                <a:t>帮助团队持续改进和产能提高</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保护团队，对外拒绝会导致团队交付失败的任务和变化</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对团队的敏捷过程质量进行记录和汇报</a:t>
              </a:r>
              <a:endParaRPr lang="en-US" altLang="zh-CN" sz="1400" dirty="0" smtClean="0">
                <a:latin typeface="微软雅黑" panose="020B0503020204020204" pitchFamily="34" charset="-122"/>
                <a:ea typeface="微软雅黑" panose="020B0503020204020204" pitchFamily="34" charset="-122"/>
                <a:cs typeface="+mn-ea"/>
                <a:sym typeface="+mn-lt"/>
              </a:endParaRPr>
            </a:p>
          </p:txBody>
        </p:sp>
        <p:sp>
          <p:nvSpPr>
            <p:cNvPr id="36" name="矩形 35"/>
            <p:cNvSpPr/>
            <p:nvPr/>
          </p:nvSpPr>
          <p:spPr>
            <a:xfrm>
              <a:off x="952216" y="3882092"/>
              <a:ext cx="2186332" cy="306202"/>
            </a:xfrm>
            <a:prstGeom prst="rect">
              <a:avLst/>
            </a:prstGeom>
          </p:spPr>
          <p:txBody>
            <a:bodyPr wrap="square">
              <a:spAutoFit/>
            </a:bodyPr>
            <a:lstStyle/>
            <a:p>
              <a:pPr algn="ctr">
                <a:lnSpc>
                  <a:spcPct val="150000"/>
                </a:lnSpc>
              </a:pPr>
              <a:endPar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45" name="组合 44"/>
          <p:cNvGrpSpPr/>
          <p:nvPr/>
        </p:nvGrpSpPr>
        <p:grpSpPr>
          <a:xfrm>
            <a:off x="5976959" y="1040524"/>
            <a:ext cx="2641797" cy="5444359"/>
            <a:chOff x="857870" y="1917700"/>
            <a:chExt cx="2375024" cy="3771901"/>
          </a:xfrm>
        </p:grpSpPr>
        <p:sp>
          <p:nvSpPr>
            <p:cNvPr id="46" name="矩形 45"/>
            <p:cNvSpPr/>
            <p:nvPr/>
          </p:nvSpPr>
          <p:spPr>
            <a:xfrm>
              <a:off x="857870" y="1917700"/>
              <a:ext cx="2375024" cy="306983"/>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cs typeface="+mn-ea"/>
                  <a:sym typeface="+mn-lt"/>
                </a:rPr>
                <a:t>Team</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47" name="矩形 46"/>
            <p:cNvSpPr/>
            <p:nvPr/>
          </p:nvSpPr>
          <p:spPr>
            <a:xfrm>
              <a:off x="857870" y="2224684"/>
              <a:ext cx="2375024" cy="3464917"/>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以迭代的方式，增量地交付可工作的软件，保证交付的质量</a:t>
              </a: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分解</a:t>
              </a:r>
              <a:r>
                <a:rPr lang="zh-CN" altLang="en-US" sz="1400" dirty="0">
                  <a:latin typeface="微软雅黑" panose="020B0503020204020204" pitchFamily="34" charset="-122"/>
                  <a:ea typeface="微软雅黑" panose="020B0503020204020204" pitchFamily="34" charset="-122"/>
                  <a:cs typeface="+mn-ea"/>
                  <a:sym typeface="+mn-lt"/>
                </a:rPr>
                <a:t>故事，并估算故事点数</a:t>
              </a: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参与迭代计划制定，分解</a:t>
              </a:r>
              <a:r>
                <a:rPr lang="zh-CN" altLang="en-US" sz="1400" dirty="0">
                  <a:latin typeface="微软雅黑" panose="020B0503020204020204" pitchFamily="34" charset="-122"/>
                  <a:ea typeface="微软雅黑" panose="020B0503020204020204" pitchFamily="34" charset="-122"/>
                  <a:cs typeface="+mn-ea"/>
                  <a:sym typeface="+mn-lt"/>
                </a:rPr>
                <a:t>任务与估算时间</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在实现故事之前，对计划的故事详细列出测试场景，并在开发，测试和</a:t>
              </a:r>
              <a:r>
                <a:rPr lang="en-US" altLang="zh-CN" sz="1400" dirty="0">
                  <a:latin typeface="微软雅黑" panose="020B0503020204020204" pitchFamily="34" charset="-122"/>
                  <a:ea typeface="微软雅黑" panose="020B0503020204020204" pitchFamily="34" charset="-122"/>
                  <a:cs typeface="+mn-ea"/>
                  <a:sym typeface="+mn-lt"/>
                </a:rPr>
                <a:t>BA</a:t>
              </a:r>
              <a:r>
                <a:rPr lang="zh-CN" altLang="en-US" sz="1400" dirty="0">
                  <a:latin typeface="微软雅黑" panose="020B0503020204020204" pitchFamily="34" charset="-122"/>
                  <a:ea typeface="微软雅黑" panose="020B0503020204020204" pitchFamily="34" charset="-122"/>
                  <a:cs typeface="+mn-ea"/>
                  <a:sym typeface="+mn-lt"/>
                </a:rPr>
                <a:t>之间达成共识</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在迭代中全力以赴地完成迭代计划承诺的内容，达到</a:t>
              </a:r>
              <a:r>
                <a:rPr lang="en-US" altLang="zh-CN" sz="1400" dirty="0" smtClean="0">
                  <a:latin typeface="微软雅黑" panose="020B0503020204020204" pitchFamily="34" charset="-122"/>
                  <a:ea typeface="微软雅黑" panose="020B0503020204020204" pitchFamily="34" charset="-122"/>
                  <a:cs typeface="+mn-ea"/>
                  <a:sym typeface="+mn-lt"/>
                </a:rPr>
                <a:t>DoD</a:t>
              </a:r>
              <a:r>
                <a:rPr lang="zh-CN" altLang="en-US" sz="1400" dirty="0">
                  <a:latin typeface="微软雅黑" panose="020B0503020204020204" pitchFamily="34" charset="-122"/>
                  <a:ea typeface="微软雅黑" panose="020B0503020204020204" pitchFamily="34" charset="-122"/>
                  <a:cs typeface="+mn-ea"/>
                  <a:sym typeface="+mn-lt"/>
                </a:rPr>
                <a:t>标准</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在每个迭代结束，将完成的成果向</a:t>
              </a:r>
              <a:r>
                <a:rPr lang="en-US" altLang="zh-CN" sz="1400" dirty="0">
                  <a:latin typeface="微软雅黑" panose="020B0503020204020204" pitchFamily="34" charset="-122"/>
                  <a:ea typeface="微软雅黑" panose="020B0503020204020204" pitchFamily="34" charset="-122"/>
                  <a:cs typeface="+mn-ea"/>
                  <a:sym typeface="+mn-lt"/>
                </a:rPr>
                <a:t>PO</a:t>
              </a:r>
              <a:r>
                <a:rPr lang="zh-CN" altLang="en-US" sz="1400" dirty="0">
                  <a:latin typeface="微软雅黑" panose="020B0503020204020204" pitchFamily="34" charset="-122"/>
                  <a:ea typeface="微软雅黑" panose="020B0503020204020204" pitchFamily="34" charset="-122"/>
                  <a:cs typeface="+mn-ea"/>
                  <a:sym typeface="+mn-lt"/>
                </a:rPr>
                <a:t>进行演示，获得反馈</a:t>
              </a: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回顾</a:t>
              </a:r>
              <a:r>
                <a:rPr lang="zh-CN" altLang="en-US" sz="1400" dirty="0">
                  <a:latin typeface="微软雅黑" panose="020B0503020204020204" pitchFamily="34" charset="-122"/>
                  <a:ea typeface="微软雅黑" panose="020B0503020204020204" pitchFamily="34" charset="-122"/>
                  <a:cs typeface="+mn-ea"/>
                  <a:sym typeface="+mn-lt"/>
                </a:rPr>
                <a:t>，总结经验与教训</a:t>
              </a:r>
              <a:r>
                <a:rPr lang="zh-CN" altLang="en-US" sz="1400" dirty="0" smtClean="0">
                  <a:latin typeface="微软雅黑" panose="020B0503020204020204" pitchFamily="34" charset="-122"/>
                  <a:ea typeface="微软雅黑" panose="020B0503020204020204" pitchFamily="34" charset="-122"/>
                  <a:cs typeface="+mn-ea"/>
                  <a:sym typeface="+mn-lt"/>
                </a:rPr>
                <a:t>，持续过程改进</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遵守和维护团队纪律</a:t>
              </a:r>
              <a:endParaRPr lang="en-US" altLang="zh-CN" sz="1400" dirty="0" smtClean="0">
                <a:latin typeface="微软雅黑" panose="020B0503020204020204" pitchFamily="34" charset="-122"/>
                <a:ea typeface="微软雅黑" panose="020B0503020204020204" pitchFamily="34" charset="-122"/>
                <a:cs typeface="+mn-ea"/>
                <a:sym typeface="+mn-lt"/>
              </a:endParaRPr>
            </a:p>
          </p:txBody>
        </p:sp>
        <p:sp>
          <p:nvSpPr>
            <p:cNvPr id="48" name="矩形 47"/>
            <p:cNvSpPr/>
            <p:nvPr/>
          </p:nvSpPr>
          <p:spPr>
            <a:xfrm>
              <a:off x="952216" y="3882092"/>
              <a:ext cx="2186332" cy="306202"/>
            </a:xfrm>
            <a:prstGeom prst="rect">
              <a:avLst/>
            </a:prstGeom>
          </p:spPr>
          <p:txBody>
            <a:bodyPr wrap="square">
              <a:spAutoFit/>
            </a:bodyPr>
            <a:lstStyle/>
            <a:p>
              <a:pPr algn="ctr">
                <a:lnSpc>
                  <a:spcPct val="150000"/>
                </a:lnSpc>
              </a:pPr>
              <a:endPar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49" name="组合 48"/>
          <p:cNvGrpSpPr/>
          <p:nvPr/>
        </p:nvGrpSpPr>
        <p:grpSpPr>
          <a:xfrm>
            <a:off x="8723699" y="1040524"/>
            <a:ext cx="2641797" cy="5444359"/>
            <a:chOff x="857870" y="1917700"/>
            <a:chExt cx="2375024" cy="3771901"/>
          </a:xfrm>
        </p:grpSpPr>
        <p:sp>
          <p:nvSpPr>
            <p:cNvPr id="50" name="矩形 49"/>
            <p:cNvSpPr/>
            <p:nvPr/>
          </p:nvSpPr>
          <p:spPr>
            <a:xfrm>
              <a:off x="857870" y="1917700"/>
              <a:ext cx="2375024" cy="306983"/>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微软雅黑" panose="020B0503020204020204" pitchFamily="34" charset="-122"/>
                  <a:ea typeface="微软雅黑" panose="020B0503020204020204" pitchFamily="34" charset="-122"/>
                  <a:cs typeface="+mn-ea"/>
                  <a:sym typeface="+mn-lt"/>
                </a:rPr>
                <a:t>Business Analysis</a:t>
              </a:r>
              <a:endParaRPr lang="zh-CN" altLang="en-US" sz="2000" dirty="0">
                <a:latin typeface="微软雅黑" panose="020B0503020204020204" pitchFamily="34" charset="-122"/>
                <a:ea typeface="微软雅黑" panose="020B0503020204020204" pitchFamily="34" charset="-122"/>
                <a:cs typeface="+mn-ea"/>
                <a:sym typeface="+mn-lt"/>
              </a:endParaRPr>
            </a:p>
          </p:txBody>
        </p:sp>
        <p:sp>
          <p:nvSpPr>
            <p:cNvPr id="51" name="矩形 50"/>
            <p:cNvSpPr/>
            <p:nvPr/>
          </p:nvSpPr>
          <p:spPr>
            <a:xfrm>
              <a:off x="857870" y="2224684"/>
              <a:ext cx="2375024" cy="3464917"/>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转换</a:t>
              </a:r>
              <a:r>
                <a:rPr lang="en-US" altLang="zh-CN" sz="1400" dirty="0" smtClean="0">
                  <a:latin typeface="微软雅黑" panose="020B0503020204020204" pitchFamily="34" charset="-122"/>
                  <a:ea typeface="微软雅黑" panose="020B0503020204020204" pitchFamily="34" charset="-122"/>
                  <a:cs typeface="+mn-ea"/>
                  <a:sym typeface="+mn-lt"/>
                </a:rPr>
                <a:t>PO</a:t>
              </a:r>
              <a:r>
                <a:rPr lang="zh-CN" altLang="en-US" sz="1400" dirty="0" smtClean="0">
                  <a:latin typeface="微软雅黑" panose="020B0503020204020204" pitchFamily="34" charset="-122"/>
                  <a:ea typeface="微软雅黑" panose="020B0503020204020204" pitchFamily="34" charset="-122"/>
                  <a:cs typeface="+mn-ea"/>
                  <a:sym typeface="+mn-lt"/>
                </a:rPr>
                <a:t>的需求为用户</a:t>
              </a:r>
              <a:r>
                <a:rPr lang="zh-CN" altLang="en-US" sz="1400" dirty="0">
                  <a:latin typeface="微软雅黑" panose="020B0503020204020204" pitchFamily="34" charset="-122"/>
                  <a:ea typeface="微软雅黑" panose="020B0503020204020204" pitchFamily="34" charset="-122"/>
                  <a:cs typeface="+mn-ea"/>
                  <a:sym typeface="+mn-lt"/>
                </a:rPr>
                <a:t>故事，包括故事描述与验收条件</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与团队一起恰当地拆分故事，并评估故事点数</a:t>
              </a: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负责</a:t>
              </a:r>
              <a:r>
                <a:rPr lang="en-US" altLang="zh-CN" sz="1400" dirty="0" smtClean="0">
                  <a:latin typeface="微软雅黑" panose="020B0503020204020204" pitchFamily="34" charset="-122"/>
                  <a:ea typeface="微软雅黑" panose="020B0503020204020204" pitchFamily="34" charset="-122"/>
                  <a:cs typeface="+mn-ea"/>
                  <a:sym typeface="+mn-lt"/>
                </a:rPr>
                <a:t>Product Backlog</a:t>
              </a:r>
              <a:r>
                <a:rPr lang="zh-CN" altLang="en-US" sz="1400" dirty="0" smtClean="0">
                  <a:latin typeface="微软雅黑" panose="020B0503020204020204" pitchFamily="34" charset="-122"/>
                  <a:ea typeface="微软雅黑" panose="020B0503020204020204" pitchFamily="34" charset="-122"/>
                  <a:cs typeface="+mn-ea"/>
                  <a:sym typeface="+mn-lt"/>
                </a:rPr>
                <a:t>的</a:t>
              </a:r>
              <a:r>
                <a:rPr lang="zh-CN" altLang="en-US" sz="1400" dirty="0">
                  <a:latin typeface="微软雅黑" panose="020B0503020204020204" pitchFamily="34" charset="-122"/>
                  <a:ea typeface="微软雅黑" panose="020B0503020204020204" pitchFamily="34" charset="-122"/>
                  <a:cs typeface="+mn-ea"/>
                  <a:sym typeface="+mn-lt"/>
                </a:rPr>
                <a:t>管理和维护 </a:t>
              </a:r>
              <a:r>
                <a:rPr lang="zh-CN" altLang="en-US" sz="1400" dirty="0" smtClean="0">
                  <a:latin typeface="微软雅黑" panose="020B0503020204020204" pitchFamily="34" charset="-122"/>
                  <a:ea typeface="微软雅黑" panose="020B0503020204020204" pitchFamily="34" charset="-122"/>
                  <a:cs typeface="+mn-ea"/>
                  <a:sym typeface="+mn-lt"/>
                </a:rPr>
                <a:t>，</a:t>
              </a:r>
              <a:r>
                <a:rPr lang="zh-CN" altLang="en-US" sz="1400" dirty="0">
                  <a:latin typeface="微软雅黑" panose="020B0503020204020204" pitchFamily="34" charset="-122"/>
                  <a:ea typeface="微软雅黑" panose="020B0503020204020204" pitchFamily="34" charset="-122"/>
                  <a:cs typeface="+mn-ea"/>
                  <a:sym typeface="+mn-lt"/>
                </a:rPr>
                <a:t>保证其完整，准确，按优先级排序，和信息更新及时</a:t>
              </a:r>
            </a:p>
            <a:p>
              <a:pPr marL="285750" indent="-285750">
                <a:buFont typeface="Arial" panose="020B0604020202020204" pitchFamily="34" charset="0"/>
                <a:buChar char="•"/>
              </a:pPr>
              <a:r>
                <a:rPr lang="zh-CN" altLang="en-US" sz="1400" dirty="0" smtClean="0">
                  <a:latin typeface="微软雅黑" panose="020B0503020204020204" pitchFamily="34" charset="-122"/>
                  <a:ea typeface="微软雅黑" panose="020B0503020204020204" pitchFamily="34" charset="-122"/>
                  <a:cs typeface="+mn-ea"/>
                  <a:sym typeface="+mn-lt"/>
                </a:rPr>
                <a:t>成为</a:t>
              </a:r>
              <a:r>
                <a:rPr lang="en-US" altLang="zh-CN" sz="1400" dirty="0" smtClean="0">
                  <a:latin typeface="微软雅黑" panose="020B0503020204020204" pitchFamily="34" charset="-122"/>
                  <a:ea typeface="微软雅黑" panose="020B0503020204020204" pitchFamily="34" charset="-122"/>
                  <a:cs typeface="+mn-ea"/>
                  <a:sym typeface="+mn-lt"/>
                </a:rPr>
                <a:t>PO</a:t>
              </a:r>
              <a:r>
                <a:rPr lang="zh-CN" altLang="en-US" sz="1400" dirty="0" smtClean="0">
                  <a:latin typeface="微软雅黑" panose="020B0503020204020204" pitchFamily="34" charset="-122"/>
                  <a:ea typeface="微软雅黑" panose="020B0503020204020204" pitchFamily="34" charset="-122"/>
                  <a:cs typeface="+mn-ea"/>
                  <a:sym typeface="+mn-lt"/>
                </a:rPr>
                <a:t>和</a:t>
              </a:r>
              <a:r>
                <a:rPr lang="zh-CN" altLang="en-US" sz="1400" dirty="0">
                  <a:latin typeface="微软雅黑" panose="020B0503020204020204" pitchFamily="34" charset="-122"/>
                  <a:ea typeface="微软雅黑" panose="020B0503020204020204" pitchFamily="34" charset="-122"/>
                  <a:cs typeface="+mn-ea"/>
                  <a:sym typeface="+mn-lt"/>
                </a:rPr>
                <a:t>其他团队成员间的</a:t>
              </a:r>
              <a:r>
                <a:rPr lang="zh-CN" altLang="en-US" sz="1400" dirty="0" smtClean="0">
                  <a:latin typeface="微软雅黑" panose="020B0503020204020204" pitchFamily="34" charset="-122"/>
                  <a:ea typeface="微软雅黑" panose="020B0503020204020204" pitchFamily="34" charset="-122"/>
                  <a:cs typeface="+mn-ea"/>
                  <a:sym typeface="+mn-lt"/>
                </a:rPr>
                <a:t>桥梁</a:t>
              </a:r>
              <a:endParaRPr lang="zh-CN" altLang="en-US" sz="1400" dirty="0">
                <a:latin typeface="微软雅黑" panose="020B0503020204020204" pitchFamily="34" charset="-122"/>
                <a:ea typeface="微软雅黑" panose="020B0503020204020204" pitchFamily="34" charset="-122"/>
                <a:cs typeface="+mn-ea"/>
                <a:sym typeface="+mn-lt"/>
              </a:endParaRPr>
            </a:p>
            <a:p>
              <a:pPr marL="285750" indent="-2857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cs typeface="+mn-ea"/>
                  <a:sym typeface="+mn-lt"/>
                </a:rPr>
                <a:t>参加迭代交付中的所有关键活动，包括迭代计划，评审测试场景，故事梳理故事点数评估，成果演示，和迭代回顾</a:t>
              </a:r>
            </a:p>
          </p:txBody>
        </p:sp>
        <p:sp>
          <p:nvSpPr>
            <p:cNvPr id="52" name="矩形 51"/>
            <p:cNvSpPr/>
            <p:nvPr/>
          </p:nvSpPr>
          <p:spPr>
            <a:xfrm>
              <a:off x="952216" y="3882092"/>
              <a:ext cx="2186332" cy="306202"/>
            </a:xfrm>
            <a:prstGeom prst="rect">
              <a:avLst/>
            </a:prstGeom>
          </p:spPr>
          <p:txBody>
            <a:bodyPr wrap="square">
              <a:spAutoFit/>
            </a:bodyPr>
            <a:lstStyle/>
            <a:p>
              <a:pPr algn="ctr">
                <a:lnSpc>
                  <a:spcPct val="150000"/>
                </a:lnSpc>
              </a:pPr>
              <a:endPar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ppt_w</p:attrName>
                                        </p:attrNameLst>
                                      </p:cBhvr>
                                      <p:tavLst>
                                        <p:tav tm="0">
                                          <p:val>
                                            <p:fltVal val="0"/>
                                          </p:val>
                                        </p:tav>
                                        <p:tav tm="100000">
                                          <p:val>
                                            <p:strVal val="#ppt_w"/>
                                          </p:val>
                                        </p:tav>
                                      </p:tavLst>
                                    </p:anim>
                                    <p:anim calcmode="lin" valueType="num">
                                      <p:cBhvr>
                                        <p:cTn id="17" dur="500" fill="hold"/>
                                        <p:tgtEl>
                                          <p:spTgt spid="33"/>
                                        </p:tgtEl>
                                        <p:attrNameLst>
                                          <p:attrName>ppt_h</p:attrName>
                                        </p:attrNameLst>
                                      </p:cBhvr>
                                      <p:tavLst>
                                        <p:tav tm="0">
                                          <p:val>
                                            <p:strVal val="#ppt_h"/>
                                          </p:val>
                                        </p:tav>
                                        <p:tav tm="100000">
                                          <p:val>
                                            <p:strVal val="#ppt_h"/>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33"/>
                                        </p:tgtEl>
                                        <p:attrNameLst>
                                          <p:attrName>style.visibility</p:attrName>
                                        </p:attrNameLst>
                                      </p:cBhvr>
                                      <p:to>
                                        <p:strVal val="visible"/>
                                      </p:to>
                                    </p:set>
                                    <p:anim calcmode="lin" valueType="num">
                                      <p:cBhvr additive="base">
                                        <p:cTn id="20" dur="500" fill="hold"/>
                                        <p:tgtEl>
                                          <p:spTgt spid="33"/>
                                        </p:tgtEl>
                                        <p:attrNameLst>
                                          <p:attrName>ppt_x</p:attrName>
                                        </p:attrNameLst>
                                      </p:cBhvr>
                                      <p:tavLst>
                                        <p:tav tm="0">
                                          <p:val>
                                            <p:strVal val="#ppt_x"/>
                                          </p:val>
                                        </p:tav>
                                        <p:tav tm="100000">
                                          <p:val>
                                            <p:strVal val="#ppt_x"/>
                                          </p:val>
                                        </p:tav>
                                      </p:tavLst>
                                    </p:anim>
                                    <p:anim calcmode="lin" valueType="num">
                                      <p:cBhvr additive="base">
                                        <p:cTn id="21" dur="500" fill="hold"/>
                                        <p:tgtEl>
                                          <p:spTgt spid="33"/>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7" presetClass="entr" presetSubtype="10" fill="hold"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500" fill="hold"/>
                                        <p:tgtEl>
                                          <p:spTgt spid="45"/>
                                        </p:tgtEl>
                                        <p:attrNameLst>
                                          <p:attrName>ppt_w</p:attrName>
                                        </p:attrNameLst>
                                      </p:cBhvr>
                                      <p:tavLst>
                                        <p:tav tm="0">
                                          <p:val>
                                            <p:fltVal val="0"/>
                                          </p:val>
                                        </p:tav>
                                        <p:tav tm="100000">
                                          <p:val>
                                            <p:strVal val="#ppt_w"/>
                                          </p:val>
                                        </p:tav>
                                      </p:tavLst>
                                    </p:anim>
                                    <p:anim calcmode="lin" valueType="num">
                                      <p:cBhvr>
                                        <p:cTn id="26" dur="500" fill="hold"/>
                                        <p:tgtEl>
                                          <p:spTgt spid="45"/>
                                        </p:tgtEl>
                                        <p:attrNameLst>
                                          <p:attrName>ppt_h</p:attrName>
                                        </p:attrNameLst>
                                      </p:cBhvr>
                                      <p:tavLst>
                                        <p:tav tm="0">
                                          <p:val>
                                            <p:strVal val="#ppt_h"/>
                                          </p:val>
                                        </p:tav>
                                        <p:tav tm="100000">
                                          <p:val>
                                            <p:strVal val="#ppt_h"/>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fill="hold"/>
                                        <p:tgtEl>
                                          <p:spTgt spid="45"/>
                                        </p:tgtEl>
                                        <p:attrNameLst>
                                          <p:attrName>ppt_x</p:attrName>
                                        </p:attrNameLst>
                                      </p:cBhvr>
                                      <p:tavLst>
                                        <p:tav tm="0">
                                          <p:val>
                                            <p:strVal val="#ppt_x"/>
                                          </p:val>
                                        </p:tav>
                                        <p:tav tm="100000">
                                          <p:val>
                                            <p:strVal val="#ppt_x"/>
                                          </p:val>
                                        </p:tav>
                                      </p:tavLst>
                                    </p:anim>
                                    <p:anim calcmode="lin" valueType="num">
                                      <p:cBhvr additive="base">
                                        <p:cTn id="30" dur="500" fill="hold"/>
                                        <p:tgtEl>
                                          <p:spTgt spid="45"/>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17" presetClass="entr" presetSubtype="10" fill="hold" nodeType="afterEffect">
                                  <p:stCondLst>
                                    <p:cond delay="0"/>
                                  </p:stCondLst>
                                  <p:childTnLst>
                                    <p:set>
                                      <p:cBhvr>
                                        <p:cTn id="33" dur="1" fill="hold">
                                          <p:stCondLst>
                                            <p:cond delay="0"/>
                                          </p:stCondLst>
                                        </p:cTn>
                                        <p:tgtEl>
                                          <p:spTgt spid="49"/>
                                        </p:tgtEl>
                                        <p:attrNameLst>
                                          <p:attrName>style.visibility</p:attrName>
                                        </p:attrNameLst>
                                      </p:cBhvr>
                                      <p:to>
                                        <p:strVal val="visible"/>
                                      </p:to>
                                    </p:set>
                                    <p:anim calcmode="lin" valueType="num">
                                      <p:cBhvr>
                                        <p:cTn id="34" dur="500" fill="hold"/>
                                        <p:tgtEl>
                                          <p:spTgt spid="49"/>
                                        </p:tgtEl>
                                        <p:attrNameLst>
                                          <p:attrName>ppt_w</p:attrName>
                                        </p:attrNameLst>
                                      </p:cBhvr>
                                      <p:tavLst>
                                        <p:tav tm="0">
                                          <p:val>
                                            <p:fltVal val="0"/>
                                          </p:val>
                                        </p:tav>
                                        <p:tav tm="100000">
                                          <p:val>
                                            <p:strVal val="#ppt_w"/>
                                          </p:val>
                                        </p:tav>
                                      </p:tavLst>
                                    </p:anim>
                                    <p:anim calcmode="lin" valueType="num">
                                      <p:cBhvr>
                                        <p:cTn id="35" dur="500" fill="hold"/>
                                        <p:tgtEl>
                                          <p:spTgt spid="49"/>
                                        </p:tgtEl>
                                        <p:attrNameLst>
                                          <p:attrName>ppt_h</p:attrName>
                                        </p:attrNameLst>
                                      </p:cBhvr>
                                      <p:tavLst>
                                        <p:tav tm="0">
                                          <p:val>
                                            <p:strVal val="#ppt_h"/>
                                          </p:val>
                                        </p:tav>
                                        <p:tav tm="100000">
                                          <p:val>
                                            <p:strVal val="#ppt_h"/>
                                          </p:val>
                                        </p:tav>
                                      </p:tavLst>
                                    </p:anim>
                                  </p:childTnLst>
                                </p:cTn>
                              </p:par>
                              <p:par>
                                <p:cTn id="36" presetID="2" presetClass="entr" presetSubtype="4" decel="100000" fill="hold" nodeType="withEffect">
                                  <p:stCondLst>
                                    <p:cond delay="0"/>
                                  </p:stCondLst>
                                  <p:childTnLst>
                                    <p:set>
                                      <p:cBhvr>
                                        <p:cTn id="37" dur="1" fill="hold">
                                          <p:stCondLst>
                                            <p:cond delay="0"/>
                                          </p:stCondLst>
                                        </p:cTn>
                                        <p:tgtEl>
                                          <p:spTgt spid="49"/>
                                        </p:tgtEl>
                                        <p:attrNameLst>
                                          <p:attrName>style.visibility</p:attrName>
                                        </p:attrNameLst>
                                      </p:cBhvr>
                                      <p:to>
                                        <p:strVal val="visible"/>
                                      </p:to>
                                    </p:set>
                                    <p:anim calcmode="lin" valueType="num">
                                      <p:cBhvr additive="base">
                                        <p:cTn id="38" dur="500" fill="hold"/>
                                        <p:tgtEl>
                                          <p:spTgt spid="49"/>
                                        </p:tgtEl>
                                        <p:attrNameLst>
                                          <p:attrName>ppt_x</p:attrName>
                                        </p:attrNameLst>
                                      </p:cBhvr>
                                      <p:tavLst>
                                        <p:tav tm="0">
                                          <p:val>
                                            <p:strVal val="#ppt_x"/>
                                          </p:val>
                                        </p:tav>
                                        <p:tav tm="100000">
                                          <p:val>
                                            <p:strVal val="#ppt_x"/>
                                          </p:val>
                                        </p:tav>
                                      </p:tavLst>
                                    </p:anim>
                                    <p:anim calcmode="lin" valueType="num">
                                      <p:cBhvr additive="base">
                                        <p:cTn id="39"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2071687" y="533400"/>
            <a:ext cx="8048625" cy="5791200"/>
          </a:xfrm>
          <a:prstGeom prst="rect">
            <a:avLst/>
          </a:prstGeom>
        </p:spPr>
      </p:pic>
    </p:spTree>
    <p:extLst>
      <p:ext uri="{BB962C8B-B14F-4D97-AF65-F5344CB8AC3E}">
        <p14:creationId xmlns:p14="http://schemas.microsoft.com/office/powerpoint/2010/main" val="25472679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en-US" altLang="zh-CN" dirty="0" smtClean="0">
                <a:solidFill>
                  <a:schemeClr val="bg1"/>
                </a:solidFill>
              </a:rPr>
              <a:t>Scrum</a:t>
            </a:r>
            <a:r>
              <a:rPr lang="zh-CN" altLang="en-US" dirty="0" smtClean="0">
                <a:solidFill>
                  <a:schemeClr val="bg1"/>
                </a:solidFill>
              </a:rPr>
              <a:t>工件</a:t>
            </a:r>
            <a:endParaRPr lang="zh-CN" altLang="en-US" dirty="0">
              <a:solidFill>
                <a:schemeClr val="bg1"/>
              </a:solidFill>
            </a:endParaRPr>
          </a:p>
        </p:txBody>
      </p:sp>
      <p:grpSp>
        <p:nvGrpSpPr>
          <p:cNvPr id="3" name="组合 19"/>
          <p:cNvGrpSpPr/>
          <p:nvPr/>
        </p:nvGrpSpPr>
        <p:grpSpPr>
          <a:xfrm>
            <a:off x="512590" y="1588456"/>
            <a:ext cx="35993" cy="2364481"/>
            <a:chOff x="1331651" y="1597980"/>
            <a:chExt cx="36000" cy="2364481"/>
          </a:xfrm>
          <a:solidFill>
            <a:schemeClr val="tx1">
              <a:lumMod val="75000"/>
              <a:lumOff val="25000"/>
            </a:schemeClr>
          </a:solidFill>
        </p:grpSpPr>
        <p:cxnSp>
          <p:nvCxnSpPr>
            <p:cNvPr id="4" name="直接连接符 12"/>
            <p:cNvCxnSpPr/>
            <p:nvPr/>
          </p:nvCxnSpPr>
          <p:spPr>
            <a:xfrm>
              <a:off x="1331651" y="1597980"/>
              <a:ext cx="0" cy="236448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31651" y="1597980"/>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6" name="组合 23"/>
          <p:cNvGrpSpPr/>
          <p:nvPr/>
        </p:nvGrpSpPr>
        <p:grpSpPr>
          <a:xfrm flipV="1">
            <a:off x="4256742" y="2945168"/>
            <a:ext cx="35993" cy="2390328"/>
            <a:chOff x="1331651" y="1572132"/>
            <a:chExt cx="36000" cy="2390327"/>
          </a:xfrm>
          <a:solidFill>
            <a:schemeClr val="tx1">
              <a:lumMod val="75000"/>
              <a:lumOff val="25000"/>
            </a:schemeClr>
          </a:solidFill>
        </p:grpSpPr>
        <p:cxnSp>
          <p:nvCxnSpPr>
            <p:cNvPr id="7" name="直接连接符 24"/>
            <p:cNvCxnSpPr/>
            <p:nvPr/>
          </p:nvCxnSpPr>
          <p:spPr>
            <a:xfrm>
              <a:off x="1331651" y="1576008"/>
              <a:ext cx="0" cy="238645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31651" y="1572132"/>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9" name="组合 28"/>
          <p:cNvGrpSpPr/>
          <p:nvPr/>
        </p:nvGrpSpPr>
        <p:grpSpPr>
          <a:xfrm>
            <a:off x="8066421" y="1588456"/>
            <a:ext cx="35993" cy="2364481"/>
            <a:chOff x="1331651" y="1597980"/>
            <a:chExt cx="36000" cy="2364481"/>
          </a:xfrm>
          <a:solidFill>
            <a:schemeClr val="tx1">
              <a:lumMod val="75000"/>
              <a:lumOff val="25000"/>
            </a:schemeClr>
          </a:solidFill>
        </p:grpSpPr>
        <p:cxnSp>
          <p:nvCxnSpPr>
            <p:cNvPr id="10" name="直接连接符 29"/>
            <p:cNvCxnSpPr/>
            <p:nvPr/>
          </p:nvCxnSpPr>
          <p:spPr>
            <a:xfrm>
              <a:off x="1331651" y="1597980"/>
              <a:ext cx="0" cy="236448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31651" y="1597980"/>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sp>
        <p:nvSpPr>
          <p:cNvPr id="16" name="矩形 15"/>
          <p:cNvSpPr/>
          <p:nvPr/>
        </p:nvSpPr>
        <p:spPr>
          <a:xfrm>
            <a:off x="512589" y="2945169"/>
            <a:ext cx="3326917" cy="1017295"/>
          </a:xfrm>
          <a:prstGeom prst="rect">
            <a:avLst/>
          </a:prstGeom>
          <a:gradFill>
            <a:gsLst>
              <a:gs pos="100000">
                <a:srgbClr val="8D0780"/>
              </a:gs>
              <a:gs pos="0">
                <a:srgbClr val="182983">
                  <a:alpha val="90000"/>
                </a:srgbClr>
              </a:gs>
            </a:gsLst>
            <a:lin ang="8100000" scaled="1"/>
          </a:gradFill>
          <a:ln w="25400" cap="flat" cmpd="sng" algn="ctr">
            <a:solidFill>
              <a:schemeClr val="bg1"/>
            </a:solid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r>
              <a:rPr lang="zh-CN" altLang="en-US" kern="0" dirty="0">
                <a:solidFill>
                  <a:sysClr val="window" lastClr="FFFFFF"/>
                </a:solidFill>
                <a:latin typeface="微软雅黑" panose="020B0503020204020204" pitchFamily="34" charset="-122"/>
                <a:ea typeface="微软雅黑" panose="020B0503020204020204" pitchFamily="34" charset="-122"/>
                <a:cs typeface="+mn-ea"/>
                <a:sym typeface="+mn-lt"/>
              </a:rPr>
              <a:t>产品需求</a:t>
            </a:r>
            <a:r>
              <a:rPr lang="zh-CN" altLang="en-US" kern="0" dirty="0" smtClean="0">
                <a:solidFill>
                  <a:sysClr val="window" lastClr="FFFFFF"/>
                </a:solidFill>
                <a:latin typeface="微软雅黑" panose="020B0503020204020204" pitchFamily="34" charset="-122"/>
                <a:ea typeface="微软雅黑" panose="020B0503020204020204" pitchFamily="34" charset="-122"/>
                <a:cs typeface="+mn-ea"/>
                <a:sym typeface="+mn-lt"/>
              </a:rPr>
              <a:t>清单</a:t>
            </a:r>
            <a:endParaRPr lang="en-US" altLang="zh-CN" kern="0" dirty="0" smtClean="0">
              <a:solidFill>
                <a:sysClr val="window" lastClr="FFFFFF"/>
              </a:solidFill>
              <a:latin typeface="微软雅黑" panose="020B0503020204020204" pitchFamily="34" charset="-122"/>
              <a:ea typeface="微软雅黑" panose="020B0503020204020204" pitchFamily="34" charset="-122"/>
              <a:cs typeface="+mn-ea"/>
              <a:sym typeface="+mn-lt"/>
            </a:endParaRPr>
          </a:p>
          <a:p>
            <a:pPr algn="ctr">
              <a:lnSpc>
                <a:spcPct val="130000"/>
              </a:lnSpc>
            </a:pPr>
            <a:r>
              <a:rPr lang="en-US" altLang="zh-CN" kern="0" dirty="0" smtClean="0">
                <a:solidFill>
                  <a:sysClr val="window" lastClr="FFFFFF"/>
                </a:solidFill>
                <a:latin typeface="微软雅黑" panose="020B0503020204020204" pitchFamily="34" charset="-122"/>
                <a:ea typeface="微软雅黑" panose="020B0503020204020204" pitchFamily="34" charset="-122"/>
                <a:cs typeface="+mn-ea"/>
                <a:sym typeface="+mn-lt"/>
              </a:rPr>
              <a:t>Product Backlog</a:t>
            </a:r>
            <a:endParaRPr lang="zh-CN" altLang="en-US"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34" name="Text Placeholder 2"/>
          <p:cNvSpPr txBox="1"/>
          <p:nvPr/>
        </p:nvSpPr>
        <p:spPr>
          <a:xfrm>
            <a:off x="638782" y="1099914"/>
            <a:ext cx="3200724" cy="176941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eaLnBrk="1" hangingPunct="1"/>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一份合格的产品需求清单应该：</a:t>
            </a:r>
          </a:p>
          <a:p>
            <a:pPr marL="285750" indent="-285750" algn="l" eaLnBrk="1" hangingPunct="1">
              <a:buFont typeface="Arial" panose="020B0604020202020204" pitchFamily="34" charset="0"/>
              <a:buChar char="•"/>
            </a:pP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已排序的（按优先级）</a:t>
            </a:r>
          </a:p>
          <a:p>
            <a:pPr marL="285750" indent="-285750" algn="l" eaLnBrk="1" hangingPunct="1">
              <a:buFont typeface="Arial" panose="020B0604020202020204" pitchFamily="34" charset="0"/>
              <a:buChar char="•"/>
            </a:pP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有价值的（商业价值）</a:t>
            </a:r>
          </a:p>
          <a:p>
            <a:pPr marL="285750" indent="-285750" algn="l" eaLnBrk="1" hangingPunct="1">
              <a:buFont typeface="Arial" panose="020B0604020202020204" pitchFamily="34" charset="0"/>
              <a:buChar char="•"/>
            </a:pP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带估算的（需要投入多少工作量）</a:t>
            </a:r>
          </a:p>
          <a:p>
            <a:pPr algn="l" eaLnBrk="1" hangingPunct="1"/>
            <a:r>
              <a:rPr lang="en-US" altLang="zh-CN" sz="1200" dirty="0">
                <a:solidFill>
                  <a:schemeClr val="lt1"/>
                </a:solidFill>
                <a:latin typeface="微软雅黑" panose="020B0503020204020204" pitchFamily="34" charset="-122"/>
                <a:ea typeface="微软雅黑" panose="020B0503020204020204" pitchFamily="34" charset="-122"/>
                <a:cs typeface="+mn-ea"/>
                <a:sym typeface="+mn-lt"/>
              </a:rPr>
              <a:t>PO</a:t>
            </a: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负责优先级排序</a:t>
            </a:r>
          </a:p>
          <a:p>
            <a:pPr algn="l" eaLnBrk="1" hangingPunct="1"/>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在</a:t>
            </a:r>
            <a:r>
              <a:rPr lang="en-US" altLang="zh-CN" sz="1200" dirty="0">
                <a:solidFill>
                  <a:schemeClr val="lt1"/>
                </a:solidFill>
                <a:latin typeface="微软雅黑" panose="020B0503020204020204" pitchFamily="34" charset="-122"/>
                <a:ea typeface="微软雅黑" panose="020B0503020204020204" pitchFamily="34" charset="-122"/>
                <a:cs typeface="+mn-ea"/>
                <a:sym typeface="+mn-lt"/>
              </a:rPr>
              <a:t>Sprint</a:t>
            </a: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计划会议前</a:t>
            </a:r>
            <a:r>
              <a:rPr lang="en-US" altLang="zh-CN" sz="1200" dirty="0">
                <a:solidFill>
                  <a:schemeClr val="lt1"/>
                </a:solidFill>
                <a:latin typeface="微软雅黑" panose="020B0503020204020204" pitchFamily="34" charset="-122"/>
                <a:ea typeface="微软雅黑" panose="020B0503020204020204" pitchFamily="34" charset="-122"/>
                <a:cs typeface="+mn-ea"/>
                <a:sym typeface="+mn-lt"/>
              </a:rPr>
              <a:t>PO</a:t>
            </a: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可以调整排序</a:t>
            </a:r>
          </a:p>
        </p:txBody>
      </p:sp>
      <p:sp>
        <p:nvSpPr>
          <p:cNvPr id="40" name="矩形 39"/>
          <p:cNvSpPr/>
          <p:nvPr/>
        </p:nvSpPr>
        <p:spPr>
          <a:xfrm>
            <a:off x="4274738" y="2945169"/>
            <a:ext cx="3326917" cy="1017295"/>
          </a:xfrm>
          <a:prstGeom prst="rect">
            <a:avLst/>
          </a:prstGeom>
          <a:gradFill>
            <a:gsLst>
              <a:gs pos="100000">
                <a:srgbClr val="8D0780"/>
              </a:gs>
              <a:gs pos="0">
                <a:srgbClr val="182983">
                  <a:alpha val="90000"/>
                </a:srgbClr>
              </a:gs>
            </a:gsLst>
            <a:lin ang="8100000" scaled="1"/>
          </a:gradFill>
          <a:ln w="25400" cap="flat" cmpd="sng" algn="ctr">
            <a:solidFill>
              <a:schemeClr val="bg1"/>
            </a:solid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r>
              <a:rPr lang="zh-CN" altLang="en-US" kern="0" dirty="0">
                <a:solidFill>
                  <a:sysClr val="window" lastClr="FFFFFF"/>
                </a:solidFill>
                <a:latin typeface="微软雅黑" panose="020B0503020204020204" pitchFamily="34" charset="-122"/>
                <a:ea typeface="微软雅黑" panose="020B0503020204020204" pitchFamily="34" charset="-122"/>
                <a:cs typeface="+mn-ea"/>
                <a:sym typeface="+mn-lt"/>
              </a:rPr>
              <a:t>迭代</a:t>
            </a:r>
            <a:r>
              <a:rPr lang="zh-CN" altLang="en-US" kern="0" dirty="0" smtClean="0">
                <a:solidFill>
                  <a:sysClr val="window" lastClr="FFFFFF"/>
                </a:solidFill>
                <a:latin typeface="微软雅黑" panose="020B0503020204020204" pitchFamily="34" charset="-122"/>
                <a:ea typeface="微软雅黑" panose="020B0503020204020204" pitchFamily="34" charset="-122"/>
                <a:cs typeface="+mn-ea"/>
                <a:sym typeface="+mn-lt"/>
              </a:rPr>
              <a:t>需求清单</a:t>
            </a:r>
            <a:endParaRPr lang="en-US" altLang="zh-CN" kern="0" dirty="0" smtClean="0">
              <a:solidFill>
                <a:sysClr val="window" lastClr="FFFFFF"/>
              </a:solidFill>
              <a:latin typeface="微软雅黑" panose="020B0503020204020204" pitchFamily="34" charset="-122"/>
              <a:ea typeface="微软雅黑" panose="020B0503020204020204" pitchFamily="34" charset="-122"/>
              <a:cs typeface="+mn-ea"/>
              <a:sym typeface="+mn-lt"/>
            </a:endParaRPr>
          </a:p>
          <a:p>
            <a:pPr algn="ctr">
              <a:lnSpc>
                <a:spcPct val="130000"/>
              </a:lnSpc>
            </a:pPr>
            <a:r>
              <a:rPr lang="en-US" altLang="zh-CN" kern="0" dirty="0" smtClean="0">
                <a:solidFill>
                  <a:sysClr val="window" lastClr="FFFFFF"/>
                </a:solidFill>
                <a:latin typeface="微软雅黑" panose="020B0503020204020204" pitchFamily="34" charset="-122"/>
                <a:ea typeface="微软雅黑" panose="020B0503020204020204" pitchFamily="34" charset="-122"/>
                <a:cs typeface="+mn-ea"/>
                <a:sym typeface="+mn-lt"/>
              </a:rPr>
              <a:t>Sprint Backlog</a:t>
            </a:r>
            <a:endParaRPr lang="zh-CN" altLang="en-US"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41" name="矩形 40"/>
          <p:cNvSpPr/>
          <p:nvPr/>
        </p:nvSpPr>
        <p:spPr>
          <a:xfrm>
            <a:off x="8070884" y="2945169"/>
            <a:ext cx="3326917" cy="1017295"/>
          </a:xfrm>
          <a:prstGeom prst="rect">
            <a:avLst/>
          </a:prstGeom>
          <a:gradFill>
            <a:gsLst>
              <a:gs pos="100000">
                <a:srgbClr val="8D0780"/>
              </a:gs>
              <a:gs pos="0">
                <a:srgbClr val="182983">
                  <a:alpha val="90000"/>
                </a:srgbClr>
              </a:gs>
            </a:gsLst>
            <a:lin ang="8100000" scaled="1"/>
          </a:gradFill>
          <a:ln w="25400" cap="flat" cmpd="sng" algn="ctr">
            <a:solidFill>
              <a:schemeClr val="bg1"/>
            </a:solid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r>
              <a:rPr lang="zh-CN" altLang="en-US" kern="0" dirty="0">
                <a:solidFill>
                  <a:sysClr val="window" lastClr="FFFFFF"/>
                </a:solidFill>
                <a:latin typeface="微软雅黑" panose="020B0503020204020204" pitchFamily="34" charset="-122"/>
                <a:ea typeface="微软雅黑" panose="020B0503020204020204" pitchFamily="34" charset="-122"/>
                <a:cs typeface="+mn-ea"/>
                <a:sym typeface="+mn-lt"/>
              </a:rPr>
              <a:t>燃尽</a:t>
            </a:r>
            <a:r>
              <a:rPr lang="zh-CN" altLang="en-US" kern="0" dirty="0" smtClean="0">
                <a:solidFill>
                  <a:sysClr val="window" lastClr="FFFFFF"/>
                </a:solidFill>
                <a:latin typeface="微软雅黑" panose="020B0503020204020204" pitchFamily="34" charset="-122"/>
                <a:ea typeface="微软雅黑" panose="020B0503020204020204" pitchFamily="34" charset="-122"/>
                <a:cs typeface="+mn-ea"/>
                <a:sym typeface="+mn-lt"/>
              </a:rPr>
              <a:t>图</a:t>
            </a:r>
            <a:endParaRPr lang="en-US" altLang="zh-CN" kern="0" dirty="0" smtClean="0">
              <a:solidFill>
                <a:sysClr val="window" lastClr="FFFFFF"/>
              </a:solidFill>
              <a:latin typeface="微软雅黑" panose="020B0503020204020204" pitchFamily="34" charset="-122"/>
              <a:ea typeface="微软雅黑" panose="020B0503020204020204" pitchFamily="34" charset="-122"/>
              <a:cs typeface="+mn-ea"/>
              <a:sym typeface="+mn-lt"/>
            </a:endParaRPr>
          </a:p>
          <a:p>
            <a:pPr algn="ctr">
              <a:lnSpc>
                <a:spcPct val="130000"/>
              </a:lnSpc>
            </a:pPr>
            <a:r>
              <a:rPr lang="en-US" altLang="zh-CN" kern="0" dirty="0">
                <a:solidFill>
                  <a:sysClr val="window" lastClr="FFFFFF"/>
                </a:solidFill>
                <a:latin typeface="微软雅黑" panose="020B0503020204020204" pitchFamily="34" charset="-122"/>
                <a:ea typeface="微软雅黑" panose="020B0503020204020204" pitchFamily="34" charset="-122"/>
                <a:cs typeface="+mn-ea"/>
                <a:sym typeface="+mn-lt"/>
              </a:rPr>
              <a:t>Burndown Charts</a:t>
            </a:r>
            <a:endParaRPr lang="zh-CN" altLang="en-US"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42" name="Text Placeholder 2"/>
          <p:cNvSpPr txBox="1"/>
          <p:nvPr/>
        </p:nvSpPr>
        <p:spPr>
          <a:xfrm>
            <a:off x="4400931" y="4141073"/>
            <a:ext cx="3200724" cy="2238706"/>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eaLnBrk="1" hangingPunct="1"/>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团队从</a:t>
            </a:r>
            <a:r>
              <a:rPr lang="en-US" altLang="zh-CN" sz="1200" dirty="0">
                <a:solidFill>
                  <a:schemeClr val="lt1"/>
                </a:solidFill>
                <a:latin typeface="微软雅黑" panose="020B0503020204020204" pitchFamily="34" charset="-122"/>
                <a:ea typeface="微软雅黑" panose="020B0503020204020204" pitchFamily="34" charset="-122"/>
                <a:cs typeface="+mn-ea"/>
                <a:sym typeface="+mn-lt"/>
              </a:rPr>
              <a:t>Product Backlog</a:t>
            </a: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中选择他们可以承诺在此迭代交付的事项组成迭代需求清单</a:t>
            </a:r>
          </a:p>
          <a:p>
            <a:pPr algn="l" eaLnBrk="1" hangingPunct="1"/>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创建</a:t>
            </a:r>
            <a:r>
              <a:rPr lang="en-US" altLang="zh-CN" sz="1200" dirty="0">
                <a:solidFill>
                  <a:schemeClr val="lt1"/>
                </a:solidFill>
                <a:latin typeface="微软雅黑" panose="020B0503020204020204" pitchFamily="34" charset="-122"/>
                <a:ea typeface="微软雅黑" panose="020B0503020204020204" pitchFamily="34" charset="-122"/>
                <a:cs typeface="+mn-ea"/>
                <a:sym typeface="+mn-lt"/>
              </a:rPr>
              <a:t>Sprint Backlog</a:t>
            </a:r>
            <a:r>
              <a:rPr lang="zh-CN" altLang="en-US" sz="1200" dirty="0" smtClean="0">
                <a:solidFill>
                  <a:schemeClr val="lt1"/>
                </a:solidFill>
                <a:latin typeface="微软雅黑" panose="020B0503020204020204" pitchFamily="34" charset="-122"/>
                <a:ea typeface="微软雅黑" panose="020B0503020204020204" pitchFamily="34" charset="-122"/>
                <a:cs typeface="+mn-ea"/>
                <a:sym typeface="+mn-lt"/>
              </a:rPr>
              <a:t>：</a:t>
            </a:r>
            <a:endParaRPr lang="en-US" altLang="zh-CN" sz="1200" dirty="0" smtClean="0">
              <a:solidFill>
                <a:schemeClr val="lt1"/>
              </a:solidFill>
              <a:latin typeface="微软雅黑" panose="020B0503020204020204" pitchFamily="34" charset="-122"/>
              <a:ea typeface="微软雅黑" panose="020B0503020204020204" pitchFamily="34" charset="-122"/>
              <a:cs typeface="+mn-ea"/>
              <a:sym typeface="+mn-lt"/>
            </a:endParaRPr>
          </a:p>
          <a:p>
            <a:pPr marL="171450" indent="-171450" algn="l" eaLnBrk="1" hangingPunct="1">
              <a:buFont typeface="Arial" panose="020B0604020202020204" pitchFamily="34" charset="0"/>
              <a:buChar char="•"/>
            </a:pPr>
            <a:r>
              <a:rPr lang="zh-CN" altLang="en-US" sz="1200" dirty="0" smtClean="0">
                <a:solidFill>
                  <a:schemeClr val="lt1"/>
                </a:solidFill>
                <a:latin typeface="微软雅黑" panose="020B0503020204020204" pitchFamily="34" charset="-122"/>
                <a:ea typeface="微软雅黑" panose="020B0503020204020204" pitchFamily="34" charset="-122"/>
                <a:cs typeface="+mn-ea"/>
                <a:sym typeface="+mn-lt"/>
              </a:rPr>
              <a:t>识别</a:t>
            </a: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工作任务并估算工作量</a:t>
            </a:r>
          </a:p>
          <a:p>
            <a:pPr marL="171450" indent="-171450" algn="l" eaLnBrk="1" hangingPunct="1">
              <a:buFont typeface="Arial" panose="020B0604020202020204" pitchFamily="34" charset="0"/>
              <a:buChar char="•"/>
            </a:pP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群策群力，不是</a:t>
            </a:r>
            <a:r>
              <a:rPr lang="en-US" altLang="zh-CN" sz="1200" dirty="0">
                <a:solidFill>
                  <a:schemeClr val="lt1"/>
                </a:solidFill>
                <a:latin typeface="微软雅黑" panose="020B0503020204020204" pitchFamily="34" charset="-122"/>
                <a:ea typeface="微软雅黑" panose="020B0503020204020204" pitchFamily="34" charset="-122"/>
                <a:cs typeface="+mn-ea"/>
                <a:sym typeface="+mn-lt"/>
              </a:rPr>
              <a:t>ScrumMaster</a:t>
            </a: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一个人完成</a:t>
            </a:r>
          </a:p>
          <a:p>
            <a:pPr algn="l" eaLnBrk="1" hangingPunct="1"/>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每个人认领迭代中的任务</a:t>
            </a:r>
          </a:p>
          <a:p>
            <a:pPr algn="l" eaLnBrk="1" hangingPunct="1"/>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每天更新剩余工作的估算</a:t>
            </a:r>
          </a:p>
          <a:p>
            <a:pPr algn="l" eaLnBrk="1" hangingPunct="1"/>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团队成员可以修改迭代任务清单</a:t>
            </a:r>
          </a:p>
        </p:txBody>
      </p:sp>
      <p:sp>
        <p:nvSpPr>
          <p:cNvPr id="45" name="Text Placeholder 2"/>
          <p:cNvSpPr txBox="1"/>
          <p:nvPr/>
        </p:nvSpPr>
        <p:spPr>
          <a:xfrm>
            <a:off x="8192612" y="1588455"/>
            <a:ext cx="3200724" cy="786883"/>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marL="171450" indent="-171450" algn="l" eaLnBrk="1" hangingPunct="1">
              <a:buFont typeface="Arial" panose="020B0604020202020204" pitchFamily="34" charset="0"/>
              <a:buChar char="•"/>
            </a:pP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每天更新，图形展示团队工作</a:t>
            </a:r>
            <a:r>
              <a:rPr lang="zh-CN" altLang="en-US" sz="1200" dirty="0" smtClean="0">
                <a:solidFill>
                  <a:schemeClr val="lt1"/>
                </a:solidFill>
                <a:latin typeface="微软雅黑" panose="020B0503020204020204" pitchFamily="34" charset="-122"/>
                <a:ea typeface="微软雅黑" panose="020B0503020204020204" pitchFamily="34" charset="-122"/>
                <a:cs typeface="+mn-ea"/>
                <a:sym typeface="+mn-lt"/>
              </a:rPr>
              <a:t>进展</a:t>
            </a:r>
            <a:endParaRPr lang="en-US" altLang="zh-CN" sz="1200" dirty="0" smtClean="0">
              <a:solidFill>
                <a:schemeClr val="lt1"/>
              </a:solidFill>
              <a:latin typeface="微软雅黑" panose="020B0503020204020204" pitchFamily="34" charset="-122"/>
              <a:ea typeface="微软雅黑" panose="020B0503020204020204" pitchFamily="34" charset="-122"/>
              <a:cs typeface="+mn-ea"/>
              <a:sym typeface="+mn-lt"/>
            </a:endParaRPr>
          </a:p>
          <a:p>
            <a:pPr marL="171450" indent="-171450" algn="l" eaLnBrk="1" hangingPunct="1">
              <a:buFont typeface="Arial" panose="020B0604020202020204" pitchFamily="34" charset="0"/>
              <a:buChar char="•"/>
            </a:pPr>
            <a:r>
              <a:rPr lang="zh-CN" altLang="en-US" sz="1200" dirty="0" smtClean="0">
                <a:solidFill>
                  <a:schemeClr val="lt1"/>
                </a:solidFill>
                <a:latin typeface="微软雅黑" panose="020B0503020204020204" pitchFamily="34" charset="-122"/>
                <a:ea typeface="微软雅黑" panose="020B0503020204020204" pitchFamily="34" charset="-122"/>
                <a:cs typeface="+mn-ea"/>
                <a:sym typeface="+mn-lt"/>
              </a:rPr>
              <a:t>跟踪</a:t>
            </a:r>
            <a:r>
              <a:rPr lang="zh-CN" altLang="en-US" sz="1200" dirty="0">
                <a:solidFill>
                  <a:schemeClr val="lt1"/>
                </a:solidFill>
                <a:latin typeface="微软雅黑" panose="020B0503020204020204" pitchFamily="34" charset="-122"/>
                <a:ea typeface="微软雅黑" panose="020B0503020204020204" pitchFamily="34" charset="-122"/>
                <a:cs typeface="+mn-ea"/>
                <a:sym typeface="+mn-lt"/>
              </a:rPr>
              <a:t>剩余工作量</a:t>
            </a:r>
          </a:p>
        </p:txBody>
      </p:sp>
    </p:spTree>
    <p:extLst>
      <p:ext uri="{BB962C8B-B14F-4D97-AF65-F5344CB8AC3E}">
        <p14:creationId xmlns:p14="http://schemas.microsoft.com/office/powerpoint/2010/main" val="36328620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en-US" altLang="zh-CN" dirty="0" smtClean="0">
                <a:solidFill>
                  <a:schemeClr val="bg1"/>
                </a:solidFill>
              </a:rPr>
              <a:t>Scrum</a:t>
            </a:r>
            <a:r>
              <a:rPr lang="zh-CN" altLang="en-US" dirty="0" smtClean="0">
                <a:solidFill>
                  <a:schemeClr val="bg1"/>
                </a:solidFill>
              </a:rPr>
              <a:t>活动</a:t>
            </a:r>
            <a:endParaRPr lang="zh-CN" altLang="en-US" dirty="0">
              <a:solidFill>
                <a:schemeClr val="bg1"/>
              </a:solidFill>
            </a:endParaRPr>
          </a:p>
        </p:txBody>
      </p:sp>
      <p:sp>
        <p:nvSpPr>
          <p:cNvPr id="3" name="内容占位符 3"/>
          <p:cNvSpPr txBox="1">
            <a:spLocks/>
          </p:cNvSpPr>
          <p:nvPr/>
        </p:nvSpPr>
        <p:spPr>
          <a:xfrm>
            <a:off x="705597" y="1335321"/>
            <a:ext cx="11005140" cy="444817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solidFill>
                  <a:schemeClr val="bg1"/>
                </a:solidFill>
              </a:rPr>
              <a:t>Sprint(</a:t>
            </a:r>
            <a:r>
              <a:rPr lang="zh-CN" altLang="en-US" sz="2000" dirty="0">
                <a:solidFill>
                  <a:schemeClr val="bg1"/>
                </a:solidFill>
              </a:rPr>
              <a:t>迭代</a:t>
            </a:r>
            <a:r>
              <a:rPr lang="en-US" altLang="zh-CN" sz="2000" dirty="0">
                <a:solidFill>
                  <a:schemeClr val="bg1"/>
                </a:solidFill>
              </a:rPr>
              <a:t>)</a:t>
            </a:r>
          </a:p>
          <a:p>
            <a:r>
              <a:rPr lang="en-US" altLang="zh-CN" sz="2000" dirty="0">
                <a:solidFill>
                  <a:schemeClr val="bg1"/>
                </a:solidFill>
              </a:rPr>
              <a:t>Sprint Planning </a:t>
            </a:r>
            <a:r>
              <a:rPr lang="zh-CN" altLang="en-US" sz="2000" dirty="0" smtClean="0">
                <a:solidFill>
                  <a:schemeClr val="bg1"/>
                </a:solidFill>
              </a:rPr>
              <a:t>迭代</a:t>
            </a:r>
            <a:r>
              <a:rPr lang="zh-CN" altLang="en-US" sz="2000" dirty="0">
                <a:solidFill>
                  <a:schemeClr val="bg1"/>
                </a:solidFill>
              </a:rPr>
              <a:t>计划会议</a:t>
            </a:r>
          </a:p>
          <a:p>
            <a:r>
              <a:rPr lang="en-US" altLang="zh-CN" sz="2000" dirty="0">
                <a:solidFill>
                  <a:schemeClr val="bg1"/>
                </a:solidFill>
              </a:rPr>
              <a:t>Daily Scrum meeting </a:t>
            </a:r>
            <a:r>
              <a:rPr lang="zh-CN" altLang="en-US" sz="2000" dirty="0" smtClean="0">
                <a:solidFill>
                  <a:schemeClr val="bg1"/>
                </a:solidFill>
              </a:rPr>
              <a:t>每日</a:t>
            </a:r>
            <a:r>
              <a:rPr lang="zh-CN" altLang="en-US" sz="2000" dirty="0">
                <a:solidFill>
                  <a:schemeClr val="bg1"/>
                </a:solidFill>
              </a:rPr>
              <a:t>例会</a:t>
            </a:r>
          </a:p>
          <a:p>
            <a:r>
              <a:rPr lang="en-US" altLang="zh-CN" sz="2000" dirty="0">
                <a:solidFill>
                  <a:schemeClr val="bg1"/>
                </a:solidFill>
              </a:rPr>
              <a:t>Sprint Review </a:t>
            </a:r>
            <a:r>
              <a:rPr lang="zh-CN" altLang="en-US" sz="2000" dirty="0" smtClean="0">
                <a:solidFill>
                  <a:schemeClr val="bg1"/>
                </a:solidFill>
              </a:rPr>
              <a:t>迭代</a:t>
            </a:r>
            <a:r>
              <a:rPr lang="zh-CN" altLang="en-US" sz="2000" dirty="0">
                <a:solidFill>
                  <a:schemeClr val="bg1"/>
                </a:solidFill>
              </a:rPr>
              <a:t>审核会议</a:t>
            </a:r>
          </a:p>
          <a:p>
            <a:r>
              <a:rPr lang="en-US" altLang="zh-CN" sz="2000" dirty="0">
                <a:solidFill>
                  <a:schemeClr val="bg1"/>
                </a:solidFill>
              </a:rPr>
              <a:t>Sprint </a:t>
            </a:r>
            <a:r>
              <a:rPr lang="en-US" altLang="zh-CN" sz="2000" dirty="0" smtClean="0">
                <a:solidFill>
                  <a:schemeClr val="bg1"/>
                </a:solidFill>
              </a:rPr>
              <a:t>Retrospective </a:t>
            </a:r>
            <a:r>
              <a:rPr lang="zh-CN" altLang="en-US" sz="2000" dirty="0" smtClean="0">
                <a:solidFill>
                  <a:schemeClr val="bg1"/>
                </a:solidFill>
              </a:rPr>
              <a:t>迭代</a:t>
            </a:r>
            <a:r>
              <a:rPr lang="zh-CN" altLang="en-US" sz="2000" dirty="0">
                <a:solidFill>
                  <a:schemeClr val="bg1"/>
                </a:solidFill>
              </a:rPr>
              <a:t>回顾</a:t>
            </a:r>
          </a:p>
          <a:p>
            <a:r>
              <a:rPr lang="zh-CN" altLang="en-US" sz="2000" dirty="0">
                <a:solidFill>
                  <a:schemeClr val="bg1"/>
                </a:solidFill>
              </a:rPr>
              <a:t>故事梳理会议</a:t>
            </a:r>
          </a:p>
          <a:p>
            <a:r>
              <a:rPr lang="zh-CN" altLang="en-US" sz="2000" dirty="0">
                <a:solidFill>
                  <a:schemeClr val="bg1"/>
                </a:solidFill>
              </a:rPr>
              <a:t>验收测试场景分析与</a:t>
            </a:r>
            <a:r>
              <a:rPr lang="zh-CN" altLang="en-US" sz="2000" dirty="0" smtClean="0">
                <a:solidFill>
                  <a:schemeClr val="bg1"/>
                </a:solidFill>
              </a:rPr>
              <a:t>评审</a:t>
            </a:r>
            <a:endParaRPr lang="zh-CN" altLang="en-US" sz="2000" dirty="0">
              <a:solidFill>
                <a:schemeClr val="bg1"/>
              </a:solidFill>
            </a:endParaRPr>
          </a:p>
        </p:txBody>
      </p:sp>
    </p:spTree>
    <p:extLst>
      <p:ext uri="{BB962C8B-B14F-4D97-AF65-F5344CB8AC3E}">
        <p14:creationId xmlns:p14="http://schemas.microsoft.com/office/powerpoint/2010/main" val="12149863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62013" y="1419543"/>
            <a:ext cx="10756900" cy="4933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第一阶段：“访谈式”（</a:t>
            </a:r>
            <a:r>
              <a:rPr lang="en-US" altLang="zh-CN" sz="2000" dirty="0">
                <a:solidFill>
                  <a:srgbClr val="FFFFFF"/>
                </a:solidFill>
                <a:latin typeface="微软雅黑" panose="020B0503020204020204" pitchFamily="34" charset="-122"/>
                <a:ea typeface="微软雅黑" panose="020B0503020204020204" pitchFamily="34" charset="-122"/>
              </a:rPr>
              <a:t>Visitation</a:t>
            </a:r>
            <a:r>
              <a:rPr lang="zh-CN" altLang="en-US" sz="2000" dirty="0" smtClean="0">
                <a:solidFill>
                  <a:srgbClr val="FFFFFF"/>
                </a:solidFill>
                <a:latin typeface="微软雅黑" panose="020B0503020204020204" pitchFamily="34" charset="-122"/>
                <a:ea typeface="微软雅黑" panose="020B0503020204020204" pitchFamily="34" charset="-122"/>
              </a:rPr>
              <a:t>）</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600" dirty="0">
                <a:solidFill>
                  <a:srgbClr val="FFFFFF"/>
                </a:solidFill>
                <a:latin typeface="微软雅黑" panose="020B0503020204020204" pitchFamily="34" charset="-122"/>
                <a:ea typeface="微软雅黑" panose="020B0503020204020204" pitchFamily="34" charset="-122"/>
              </a:rPr>
              <a:t>实现手段：访谈、调查</a:t>
            </a:r>
            <a:r>
              <a:rPr lang="zh-CN" altLang="en-US" sz="1600" dirty="0" smtClean="0">
                <a:solidFill>
                  <a:srgbClr val="FFFFFF"/>
                </a:solidFill>
                <a:latin typeface="微软雅黑" panose="020B0503020204020204" pitchFamily="34" charset="-122"/>
                <a:ea typeface="微软雅黑" panose="020B0503020204020204" pitchFamily="34" charset="-122"/>
              </a:rPr>
              <a:t>表格</a:t>
            </a:r>
            <a:endParaRPr lang="en-US" altLang="zh-CN" sz="16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600" dirty="0" smtClean="0">
                <a:solidFill>
                  <a:srgbClr val="FFFFFF"/>
                </a:solidFill>
                <a:latin typeface="微软雅黑" panose="020B0503020204020204" pitchFamily="34" charset="-122"/>
                <a:ea typeface="微软雅黑" panose="020B0503020204020204" pitchFamily="34" charset="-122"/>
              </a:rPr>
              <a:t>输出</a:t>
            </a:r>
            <a:r>
              <a:rPr lang="zh-CN" altLang="en-US" sz="1600" dirty="0">
                <a:solidFill>
                  <a:srgbClr val="FFFFFF"/>
                </a:solidFill>
                <a:latin typeface="微软雅黑" panose="020B0503020204020204" pitchFamily="34" charset="-122"/>
                <a:ea typeface="微软雅黑" panose="020B0503020204020204" pitchFamily="34" charset="-122"/>
              </a:rPr>
              <a:t>成果：调查报告、业务流程报告</a:t>
            </a:r>
            <a:endParaRPr lang="en-US" altLang="zh-CN" sz="16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第二阶段：“诱导式”（</a:t>
            </a:r>
            <a:r>
              <a:rPr lang="en-US" altLang="zh-CN" sz="2000" dirty="0">
                <a:solidFill>
                  <a:srgbClr val="FFFFFF"/>
                </a:solidFill>
                <a:latin typeface="微软雅黑" panose="020B0503020204020204" pitchFamily="34" charset="-122"/>
                <a:ea typeface="微软雅黑" panose="020B0503020204020204" pitchFamily="34" charset="-122"/>
              </a:rPr>
              <a:t>Inducement</a:t>
            </a:r>
            <a:r>
              <a:rPr lang="zh-CN" altLang="en-US" sz="2000" dirty="0" smtClean="0">
                <a:solidFill>
                  <a:srgbClr val="FFFFFF"/>
                </a:solidFill>
                <a:latin typeface="微软雅黑" panose="020B0503020204020204" pitchFamily="34" charset="-122"/>
                <a:ea typeface="微软雅黑" panose="020B0503020204020204" pitchFamily="34" charset="-122"/>
              </a:rPr>
              <a:t>）</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600" dirty="0">
                <a:solidFill>
                  <a:srgbClr val="FFFFFF"/>
                </a:solidFill>
                <a:latin typeface="微软雅黑" panose="020B0503020204020204" pitchFamily="34" charset="-122"/>
                <a:ea typeface="微软雅黑" panose="020B0503020204020204" pitchFamily="34" charset="-122"/>
              </a:rPr>
              <a:t>实现手段：拜访（诱导）、原型</a:t>
            </a:r>
            <a:r>
              <a:rPr lang="zh-CN" altLang="en-US" sz="1600" dirty="0" smtClean="0">
                <a:solidFill>
                  <a:srgbClr val="FFFFFF"/>
                </a:solidFill>
                <a:latin typeface="微软雅黑" panose="020B0503020204020204" pitchFamily="34" charset="-122"/>
                <a:ea typeface="微软雅黑" panose="020B0503020204020204" pitchFamily="34" charset="-122"/>
              </a:rPr>
              <a:t>演示</a:t>
            </a:r>
            <a:endParaRPr lang="en-US" altLang="zh-CN" sz="16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600" dirty="0" smtClean="0">
                <a:solidFill>
                  <a:srgbClr val="FFFFFF"/>
                </a:solidFill>
                <a:latin typeface="微软雅黑" panose="020B0503020204020204" pitchFamily="34" charset="-122"/>
                <a:ea typeface="微软雅黑" panose="020B0503020204020204" pitchFamily="34" charset="-122"/>
              </a:rPr>
              <a:t>输出</a:t>
            </a:r>
            <a:r>
              <a:rPr lang="zh-CN" altLang="en-US" sz="1600" dirty="0">
                <a:solidFill>
                  <a:srgbClr val="FFFFFF"/>
                </a:solidFill>
                <a:latin typeface="微软雅黑" panose="020B0503020204020204" pitchFamily="34" charset="-122"/>
                <a:ea typeface="微软雅黑" panose="020B0503020204020204" pitchFamily="34" charset="-122"/>
              </a:rPr>
              <a:t>成果：调研分析报告、原型反馈报告、业务流程报告</a:t>
            </a:r>
            <a:endParaRPr lang="en-US" altLang="zh-CN" sz="16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第三阶段：“确认式”</a:t>
            </a:r>
            <a:r>
              <a:rPr lang="zh-CN" altLang="en-US" sz="2000" dirty="0" smtClean="0">
                <a:solidFill>
                  <a:srgbClr val="FFFFFF"/>
                </a:solidFill>
                <a:latin typeface="微软雅黑" panose="020B0503020204020204" pitchFamily="34" charset="-122"/>
                <a:ea typeface="微软雅黑" panose="020B0503020204020204" pitchFamily="34" charset="-122"/>
              </a:rPr>
              <a:t>（</a:t>
            </a:r>
            <a:r>
              <a:rPr lang="en-US" altLang="zh-CN" sz="2000" dirty="0" smtClean="0">
                <a:solidFill>
                  <a:srgbClr val="FFFFFF"/>
                </a:solidFill>
                <a:latin typeface="微软雅黑" panose="020B0503020204020204" pitchFamily="34" charset="-122"/>
                <a:ea typeface="微软雅黑" panose="020B0503020204020204" pitchFamily="34" charset="-122"/>
              </a:rPr>
              <a:t>Confirm</a:t>
            </a:r>
            <a:r>
              <a:rPr lang="zh-CN" altLang="en-US" sz="2000" dirty="0" smtClean="0">
                <a:solidFill>
                  <a:srgbClr val="FFFFFF"/>
                </a:solidFill>
                <a:latin typeface="微软雅黑" panose="020B0503020204020204" pitchFamily="34" charset="-122"/>
                <a:ea typeface="微软雅黑" panose="020B0503020204020204" pitchFamily="34" charset="-122"/>
              </a:rPr>
              <a:t>）</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600" dirty="0">
                <a:solidFill>
                  <a:srgbClr val="FFFFFF"/>
                </a:solidFill>
                <a:latin typeface="微软雅黑" panose="020B0503020204020204" pitchFamily="34" charset="-122"/>
                <a:ea typeface="微软雅黑" panose="020B0503020204020204" pitchFamily="34" charset="-122"/>
              </a:rPr>
              <a:t>实现手段：拜访（回顾、确认），提交业务流程报告、数据项表；原型演示</a:t>
            </a:r>
            <a:r>
              <a:rPr lang="zh-CN" altLang="en-US" sz="1600" dirty="0" smtClean="0">
                <a:solidFill>
                  <a:srgbClr val="FFFFFF"/>
                </a:solidFill>
                <a:latin typeface="微软雅黑" panose="020B0503020204020204" pitchFamily="34" charset="-122"/>
                <a:ea typeface="微软雅黑" panose="020B0503020204020204" pitchFamily="34" charset="-122"/>
              </a:rPr>
              <a:t>系统</a:t>
            </a:r>
            <a:endParaRPr lang="en-US" altLang="zh-CN" sz="16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600" dirty="0" smtClean="0">
                <a:solidFill>
                  <a:srgbClr val="FFFFFF"/>
                </a:solidFill>
                <a:latin typeface="微软雅黑" panose="020B0503020204020204" pitchFamily="34" charset="-122"/>
                <a:ea typeface="微软雅黑" panose="020B0503020204020204" pitchFamily="34" charset="-122"/>
              </a:rPr>
              <a:t>输出</a:t>
            </a:r>
            <a:r>
              <a:rPr lang="zh-CN" altLang="en-US" sz="1600" dirty="0">
                <a:solidFill>
                  <a:srgbClr val="FFFFFF"/>
                </a:solidFill>
                <a:latin typeface="微软雅黑" panose="020B0503020204020204" pitchFamily="34" charset="-122"/>
                <a:ea typeface="微软雅黑" panose="020B0503020204020204" pitchFamily="34" charset="-122"/>
              </a:rPr>
              <a:t>成果：需求分析报告、数据项、业务流程报告、原型系统反馈意见（后三者可以统一归入需求分析报告中，提交用户方、监理方进行确认和存档）</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idx="4294967295"/>
          </p:nvPr>
        </p:nvSpPr>
        <p:spPr>
          <a:xfrm>
            <a:off x="348488" y="243943"/>
            <a:ext cx="10148062" cy="579258"/>
          </a:xfrm>
          <a:prstGeom prst="rect">
            <a:avLst/>
          </a:prstGeom>
        </p:spPr>
        <p:txBody>
          <a:bodyPr/>
          <a:lstStyle/>
          <a:p>
            <a:r>
              <a:rPr lang="zh-CN" altLang="en-US" dirty="0" smtClean="0">
                <a:solidFill>
                  <a:schemeClr val="bg1"/>
                </a:solidFill>
              </a:rPr>
              <a:t>需求三步法</a:t>
            </a:r>
            <a:endParaRPr lang="zh-CN" altLang="en-US" dirty="0">
              <a:solidFill>
                <a:schemeClr val="bg1"/>
              </a:solidFill>
            </a:endParaRPr>
          </a:p>
        </p:txBody>
      </p:sp>
    </p:spTree>
    <p:extLst>
      <p:ext uri="{BB962C8B-B14F-4D97-AF65-F5344CB8AC3E}">
        <p14:creationId xmlns:p14="http://schemas.microsoft.com/office/powerpoint/2010/main" val="17210713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敏捷开发过程</a:t>
            </a:r>
            <a:endParaRPr lang="zh-CN" altLang="en-US" dirty="0"/>
          </a:p>
        </p:txBody>
      </p:sp>
      <p:sp>
        <p:nvSpPr>
          <p:cNvPr id="3" name="文本占位符 2"/>
          <p:cNvSpPr>
            <a:spLocks noGrp="1"/>
          </p:cNvSpPr>
          <p:nvPr>
            <p:ph type="body" idx="1"/>
          </p:nvPr>
        </p:nvSpPr>
        <p:spPr/>
        <p:txBody>
          <a:bodyPr/>
          <a:lstStyle/>
          <a:p>
            <a:r>
              <a:rPr lang="zh-CN" altLang="en-US" dirty="0" smtClean="0"/>
              <a:t>迭代活动与实践</a:t>
            </a:r>
            <a:endParaRPr lang="zh-CN" altLang="en-US" dirty="0"/>
          </a:p>
        </p:txBody>
      </p:sp>
      <p:sp>
        <p:nvSpPr>
          <p:cNvPr id="4" name="文本占位符 3"/>
          <p:cNvSpPr>
            <a:spLocks noGrp="1"/>
          </p:cNvSpPr>
          <p:nvPr>
            <p:ph type="body" sz="quarter" idx="13"/>
          </p:nvPr>
        </p:nvSpPr>
        <p:spPr/>
        <p:txBody>
          <a:bodyPr/>
          <a:lstStyle/>
          <a:p>
            <a:r>
              <a:rPr lang="en-US" altLang="zh-CN" dirty="0" smtClean="0"/>
              <a:t>03</a:t>
            </a:r>
            <a:endParaRPr lang="zh-CN" altLang="en-US" dirty="0"/>
          </a:p>
        </p:txBody>
      </p:sp>
    </p:spTree>
    <p:extLst>
      <p:ext uri="{BB962C8B-B14F-4D97-AF65-F5344CB8AC3E}">
        <p14:creationId xmlns:p14="http://schemas.microsoft.com/office/powerpoint/2010/main" val="36071267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smtClean="0">
                <a:solidFill>
                  <a:schemeClr val="bg1"/>
                </a:solidFill>
              </a:rPr>
              <a:t>敏捷开发过程</a:t>
            </a:r>
            <a:endParaRPr lang="zh-CN" altLang="en-US" dirty="0">
              <a:solidFill>
                <a:schemeClr val="bg1"/>
              </a:solidFill>
            </a:endParaRPr>
          </a:p>
        </p:txBody>
      </p:sp>
      <p:pic>
        <p:nvPicPr>
          <p:cNvPr id="4" name="图片 3"/>
          <p:cNvPicPr>
            <a:picLocks noChangeAspect="1"/>
          </p:cNvPicPr>
          <p:nvPr/>
        </p:nvPicPr>
        <p:blipFill>
          <a:blip r:embed="rId2"/>
          <a:stretch>
            <a:fillRect/>
          </a:stretch>
        </p:blipFill>
        <p:spPr>
          <a:xfrm>
            <a:off x="432566" y="1060394"/>
            <a:ext cx="8835836" cy="5182751"/>
          </a:xfrm>
          <a:prstGeom prst="rect">
            <a:avLst/>
          </a:prstGeom>
        </p:spPr>
      </p:pic>
    </p:spTree>
    <p:extLst>
      <p:ext uri="{BB962C8B-B14F-4D97-AF65-F5344CB8AC3E}">
        <p14:creationId xmlns:p14="http://schemas.microsoft.com/office/powerpoint/2010/main" val="2384176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迭代活动与实践</a:t>
            </a:r>
          </a:p>
        </p:txBody>
      </p:sp>
      <p:sp>
        <p:nvSpPr>
          <p:cNvPr id="3" name="内容占位符 3"/>
          <p:cNvSpPr txBox="1">
            <a:spLocks/>
          </p:cNvSpPr>
          <p:nvPr/>
        </p:nvSpPr>
        <p:spPr>
          <a:xfrm>
            <a:off x="684577" y="988481"/>
            <a:ext cx="11005140" cy="120818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solidFill>
                  <a:schemeClr val="bg1"/>
                </a:solidFill>
              </a:rPr>
              <a:t>迭代是一个时间闭合的周期，每一个迭代都是一个独立的交付单元；每一个迭代中进行</a:t>
            </a:r>
            <a:r>
              <a:rPr lang="zh-CN" altLang="en-US" sz="1800" dirty="0" smtClean="0">
                <a:solidFill>
                  <a:schemeClr val="bg1"/>
                </a:solidFill>
              </a:rPr>
              <a:t>计划</a:t>
            </a:r>
            <a:r>
              <a:rPr lang="zh-CN" altLang="en-US" sz="1800" dirty="0">
                <a:solidFill>
                  <a:schemeClr val="bg1"/>
                </a:solidFill>
              </a:rPr>
              <a:t>、开发、测试工作，在产品已有基础上交付一个小的增量</a:t>
            </a:r>
          </a:p>
        </p:txBody>
      </p:sp>
      <p:sp>
        <p:nvSpPr>
          <p:cNvPr id="5" name="矩形 4"/>
          <p:cNvSpPr/>
          <p:nvPr/>
        </p:nvSpPr>
        <p:spPr>
          <a:xfrm>
            <a:off x="7935310" y="1689188"/>
            <a:ext cx="3384331" cy="1324447"/>
          </a:xfrm>
          <a:prstGeom prst="rect">
            <a:avLst/>
          </a:prstGeom>
          <a:noFill/>
          <a:ln w="12700">
            <a:solidFill>
              <a:srgbClr val="92D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rgbClr val="FFFF00"/>
                </a:solidFill>
                <a:latin typeface="微软雅黑" panose="020B0503020204020204" pitchFamily="34" charset="-122"/>
                <a:ea typeface="微软雅黑" panose="020B0503020204020204" pitchFamily="34" charset="-122"/>
              </a:rPr>
              <a:t>迭代出口</a:t>
            </a:r>
            <a:r>
              <a:rPr lang="zh-CN" altLang="en-US" sz="1400" dirty="0">
                <a:latin typeface="微软雅黑" panose="020B0503020204020204" pitchFamily="34" charset="-122"/>
                <a:ea typeface="微软雅黑" panose="020B0503020204020204" pitchFamily="34" charset="-122"/>
              </a:rPr>
              <a:t>：工作项要在迭代结束能够达到交付标准才能在当前版本发布；若确实无法达到的，基于优先级可放入下个迭代计划和版本，而当前版本不发布；某些故事若部分达到交付标准的，可考虑分拆处理</a:t>
            </a:r>
          </a:p>
        </p:txBody>
      </p:sp>
      <p:sp>
        <p:nvSpPr>
          <p:cNvPr id="7" name="文本框 6"/>
          <p:cNvSpPr txBox="1"/>
          <p:nvPr/>
        </p:nvSpPr>
        <p:spPr>
          <a:xfrm>
            <a:off x="2093168" y="3323175"/>
            <a:ext cx="184731" cy="307777"/>
          </a:xfrm>
          <a:prstGeom prst="rect">
            <a:avLst/>
          </a:prstGeom>
          <a:noFill/>
        </p:spPr>
        <p:txBody>
          <a:bodyPr wrap="none" rtlCol="0">
            <a:spAutoFit/>
          </a:bodyPr>
          <a:lstStyle/>
          <a:p>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836977" y="4850526"/>
            <a:ext cx="9645212" cy="1492469"/>
          </a:xfrm>
          <a:prstGeom prst="rect">
            <a:avLst/>
          </a:prstGeom>
          <a:noFill/>
          <a:ln w="12700">
            <a:solidFill>
              <a:srgbClr val="92D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rgbClr val="FFFF00"/>
                </a:solidFill>
                <a:latin typeface="微软雅黑" panose="020B0503020204020204" pitchFamily="34" charset="-122"/>
                <a:ea typeface="微软雅黑" panose="020B0503020204020204" pitchFamily="34" charset="-122"/>
              </a:rPr>
              <a:t>迭代入口</a:t>
            </a:r>
            <a:r>
              <a:rPr lang="zh-CN" altLang="en-US" sz="1400" dirty="0">
                <a:latin typeface="微软雅黑" panose="020B0503020204020204" pitchFamily="34" charset="-122"/>
                <a:ea typeface="微软雅黑" panose="020B0503020204020204" pitchFamily="34" charset="-122"/>
              </a:rPr>
              <a:t>：每一工作项（故事、遗留缺陷、技术债务）要放入迭代中实施，需要满足以下入口条件：</a:t>
            </a:r>
          </a:p>
          <a:p>
            <a:r>
              <a:rPr lang="en-US" altLang="zh-CN" sz="1400" dirty="0">
                <a:solidFill>
                  <a:schemeClr val="accent3">
                    <a:lumMod val="75000"/>
                  </a:schemeClr>
                </a:solidFill>
                <a:latin typeface="微软雅黑" panose="020B0503020204020204" pitchFamily="34" charset="-122"/>
                <a:ea typeface="微软雅黑" panose="020B0503020204020204" pitchFamily="34" charset="-122"/>
              </a:rPr>
              <a:t>1. </a:t>
            </a: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工作项在需求方面明确，故事有经过了评审的验收条件，包含优先级；</a:t>
            </a:r>
          </a:p>
          <a:p>
            <a:r>
              <a:rPr lang="en-US" altLang="zh-CN" sz="1400" dirty="0">
                <a:solidFill>
                  <a:schemeClr val="accent3">
                    <a:lumMod val="75000"/>
                  </a:schemeClr>
                </a:solidFill>
                <a:latin typeface="微软雅黑" panose="020B0503020204020204" pitchFamily="34" charset="-122"/>
                <a:ea typeface="微软雅黑" panose="020B0503020204020204" pitchFamily="34" charset="-122"/>
              </a:rPr>
              <a:t>2. </a:t>
            </a: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工作项进行了必要的分拆，大小可以在一个迭代完成；</a:t>
            </a:r>
          </a:p>
          <a:p>
            <a:r>
              <a:rPr lang="en-US" altLang="zh-CN" sz="1400" dirty="0">
                <a:solidFill>
                  <a:schemeClr val="accent3">
                    <a:lumMod val="75000"/>
                  </a:schemeClr>
                </a:solidFill>
                <a:latin typeface="微软雅黑" panose="020B0503020204020204" pitchFamily="34" charset="-122"/>
                <a:ea typeface="微软雅黑" panose="020B0503020204020204" pitchFamily="34" charset="-122"/>
              </a:rPr>
              <a:t>3. </a:t>
            </a: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工作项在技术方面明确，包括完成了概要设计，数据库设计，及其它相关技术方案；</a:t>
            </a:r>
          </a:p>
          <a:p>
            <a:r>
              <a:rPr lang="zh-CN" altLang="en-US" sz="1400" dirty="0">
                <a:latin typeface="微软雅黑" panose="020B0503020204020204" pitchFamily="34" charset="-122"/>
                <a:ea typeface="微软雅黑" panose="020B0503020204020204" pitchFamily="34" charset="-122"/>
              </a:rPr>
              <a:t>任何不满足以上条件的工作项不能进入迭代，而是先由 </a:t>
            </a:r>
            <a:r>
              <a:rPr lang="en-US" altLang="zh-CN" sz="1400" dirty="0">
                <a:latin typeface="微软雅黑" panose="020B0503020204020204" pitchFamily="34" charset="-122"/>
                <a:ea typeface="微软雅黑" panose="020B0503020204020204" pitchFamily="34" charset="-122"/>
              </a:rPr>
              <a:t>BA </a:t>
            </a:r>
            <a:r>
              <a:rPr lang="zh-CN" altLang="en-US" sz="1400" dirty="0">
                <a:latin typeface="微软雅黑" panose="020B0503020204020204" pitchFamily="34" charset="-122"/>
                <a:ea typeface="微软雅黑" panose="020B0503020204020204" pitchFamily="34" charset="-122"/>
              </a:rPr>
              <a:t>或 设计人员进行前期工作（若设计人员是团队成员，可以将</a:t>
            </a:r>
          </a:p>
          <a:p>
            <a:r>
              <a:rPr lang="zh-CN" altLang="en-US" sz="1400" dirty="0">
                <a:latin typeface="微软雅黑" panose="020B0503020204020204" pitchFamily="34" charset="-122"/>
                <a:ea typeface="微软雅黑" panose="020B0503020204020204" pitchFamily="34" charset="-122"/>
              </a:rPr>
              <a:t>设计工作单列 “技术性故事” 进行管理），或进行分析准备</a:t>
            </a:r>
            <a:r>
              <a:rPr lang="zh-CN" altLang="en-US" sz="1400" dirty="0" smtClean="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31" name="圆角矩形 30"/>
          <p:cNvSpPr/>
          <p:nvPr/>
        </p:nvSpPr>
        <p:spPr>
          <a:xfrm>
            <a:off x="1716066" y="3572771"/>
            <a:ext cx="2109883" cy="630341"/>
          </a:xfrm>
          <a:prstGeom prst="roundRect">
            <a:avLst/>
          </a:prstGeom>
          <a:solidFill>
            <a:srgbClr val="182983"/>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zh-CN" altLang="en-US" sz="1600" dirty="0">
                <a:solidFill>
                  <a:schemeClr val="bg1"/>
                </a:solidFill>
                <a:latin typeface="微软雅黑" panose="020B0503020204020204" pitchFamily="34" charset="-122"/>
                <a:ea typeface="微软雅黑" panose="020B0503020204020204" pitchFamily="34" charset="-122"/>
              </a:rPr>
              <a:t>迭代需求</a:t>
            </a:r>
            <a:r>
              <a:rPr lang="zh-CN" altLang="en-US" sz="1600" dirty="0" smtClean="0">
                <a:solidFill>
                  <a:schemeClr val="bg1"/>
                </a:solidFill>
                <a:latin typeface="微软雅黑" panose="020B0503020204020204" pitchFamily="34" charset="-122"/>
                <a:ea typeface="微软雅黑" panose="020B0503020204020204" pitchFamily="34" charset="-122"/>
              </a:rPr>
              <a:t>清单</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2" name="圆角矩形 31"/>
          <p:cNvSpPr/>
          <p:nvPr/>
        </p:nvSpPr>
        <p:spPr>
          <a:xfrm>
            <a:off x="4409162" y="3572771"/>
            <a:ext cx="1844123" cy="630341"/>
          </a:xfrm>
          <a:prstGeom prst="roundRect">
            <a:avLst/>
          </a:prstGeom>
          <a:solidFill>
            <a:srgbClr val="182983"/>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zh-CN" altLang="en-US" sz="1600" dirty="0" smtClean="0">
                <a:solidFill>
                  <a:schemeClr val="bg1"/>
                </a:solidFill>
                <a:latin typeface="微软雅黑" panose="020B0503020204020204" pitchFamily="34" charset="-122"/>
                <a:ea typeface="微软雅黑" panose="020B0503020204020204" pitchFamily="34" charset="-122"/>
              </a:rPr>
              <a:t>迭代</a:t>
            </a:r>
            <a:r>
              <a:rPr lang="en-US" altLang="zh-CN" sz="1600" dirty="0" smtClean="0">
                <a:solidFill>
                  <a:schemeClr val="bg1"/>
                </a:solidFill>
                <a:latin typeface="微软雅黑" panose="020B0503020204020204" pitchFamily="34" charset="-122"/>
                <a:ea typeface="微软雅黑" panose="020B0503020204020204" pitchFamily="34" charset="-122"/>
              </a:rPr>
              <a:t>2</a:t>
            </a:r>
            <a:r>
              <a:rPr lang="zh-CN" altLang="en-US" sz="1600" dirty="0" smtClean="0">
                <a:solidFill>
                  <a:schemeClr val="bg1"/>
                </a:solidFill>
                <a:latin typeface="微软雅黑" panose="020B0503020204020204" pitchFamily="34" charset="-122"/>
                <a:ea typeface="微软雅黑" panose="020B0503020204020204" pitchFamily="34" charset="-122"/>
              </a:rPr>
              <a:t>周</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4" name="圆角矩形 33"/>
          <p:cNvSpPr/>
          <p:nvPr/>
        </p:nvSpPr>
        <p:spPr>
          <a:xfrm>
            <a:off x="6877551" y="3581308"/>
            <a:ext cx="2160000" cy="630341"/>
          </a:xfrm>
          <a:prstGeom prst="roundRect">
            <a:avLst/>
          </a:prstGeom>
          <a:solidFill>
            <a:srgbClr val="182983"/>
          </a:solidFill>
          <a:ln>
            <a:solidFill>
              <a:srgbClr val="7030A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r"/>
            <a:r>
              <a:rPr lang="zh-CN" altLang="en-US" sz="1600" dirty="0" smtClean="0">
                <a:solidFill>
                  <a:schemeClr val="bg1"/>
                </a:solidFill>
                <a:latin typeface="微软雅黑" panose="020B0503020204020204" pitchFamily="34" charset="-122"/>
                <a:ea typeface="微软雅黑" panose="020B0503020204020204" pitchFamily="34" charset="-122"/>
              </a:rPr>
              <a:t>可运行的软件</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35" name="menu-interface-symbol-of-four-horizontal-lines-with-dots_39563"/>
          <p:cNvSpPr>
            <a:spLocks noChangeAspect="1"/>
          </p:cNvSpPr>
          <p:nvPr/>
        </p:nvSpPr>
        <p:spPr bwMode="auto">
          <a:xfrm>
            <a:off x="1788325" y="3642201"/>
            <a:ext cx="609685" cy="508554"/>
          </a:xfrm>
          <a:custGeom>
            <a:avLst/>
            <a:gdLst>
              <a:gd name="connsiteX0" fmla="*/ 141555 w 608344"/>
              <a:gd name="connsiteY0" fmla="*/ 424663 h 507436"/>
              <a:gd name="connsiteX1" fmla="*/ 566771 w 608344"/>
              <a:gd name="connsiteY1" fmla="*/ 424663 h 507436"/>
              <a:gd name="connsiteX2" fmla="*/ 608273 w 608344"/>
              <a:gd name="connsiteY2" fmla="*/ 466050 h 507436"/>
              <a:gd name="connsiteX3" fmla="*/ 566771 w 608344"/>
              <a:gd name="connsiteY3" fmla="*/ 507436 h 507436"/>
              <a:gd name="connsiteX4" fmla="*/ 141555 w 608344"/>
              <a:gd name="connsiteY4" fmla="*/ 507436 h 507436"/>
              <a:gd name="connsiteX5" fmla="*/ 100132 w 608344"/>
              <a:gd name="connsiteY5" fmla="*/ 466050 h 507436"/>
              <a:gd name="connsiteX6" fmla="*/ 141555 w 608344"/>
              <a:gd name="connsiteY6" fmla="*/ 424663 h 507436"/>
              <a:gd name="connsiteX7" fmla="*/ 41417 w 608344"/>
              <a:gd name="connsiteY7" fmla="*/ 424592 h 507436"/>
              <a:gd name="connsiteX8" fmla="*/ 82914 w 608344"/>
              <a:gd name="connsiteY8" fmla="*/ 466054 h 507436"/>
              <a:gd name="connsiteX9" fmla="*/ 41417 w 608344"/>
              <a:gd name="connsiteY9" fmla="*/ 507436 h 507436"/>
              <a:gd name="connsiteX10" fmla="*/ 0 w 608344"/>
              <a:gd name="connsiteY10" fmla="*/ 466054 h 507436"/>
              <a:gd name="connsiteX11" fmla="*/ 41417 w 608344"/>
              <a:gd name="connsiteY11" fmla="*/ 424592 h 507436"/>
              <a:gd name="connsiteX12" fmla="*/ 141555 w 608344"/>
              <a:gd name="connsiteY12" fmla="*/ 283250 h 507436"/>
              <a:gd name="connsiteX13" fmla="*/ 566771 w 608344"/>
              <a:gd name="connsiteY13" fmla="*/ 283250 h 507436"/>
              <a:gd name="connsiteX14" fmla="*/ 608273 w 608344"/>
              <a:gd name="connsiteY14" fmla="*/ 324712 h 507436"/>
              <a:gd name="connsiteX15" fmla="*/ 566771 w 608344"/>
              <a:gd name="connsiteY15" fmla="*/ 366094 h 507436"/>
              <a:gd name="connsiteX16" fmla="*/ 141555 w 608344"/>
              <a:gd name="connsiteY16" fmla="*/ 366094 h 507436"/>
              <a:gd name="connsiteX17" fmla="*/ 100132 w 608344"/>
              <a:gd name="connsiteY17" fmla="*/ 324712 h 507436"/>
              <a:gd name="connsiteX18" fmla="*/ 141555 w 608344"/>
              <a:gd name="connsiteY18" fmla="*/ 283250 h 507436"/>
              <a:gd name="connsiteX19" fmla="*/ 41417 w 608344"/>
              <a:gd name="connsiteY19" fmla="*/ 283250 h 507436"/>
              <a:gd name="connsiteX20" fmla="*/ 82914 w 608344"/>
              <a:gd name="connsiteY20" fmla="*/ 324712 h 507436"/>
              <a:gd name="connsiteX21" fmla="*/ 41417 w 608344"/>
              <a:gd name="connsiteY21" fmla="*/ 366094 h 507436"/>
              <a:gd name="connsiteX22" fmla="*/ 0 w 608344"/>
              <a:gd name="connsiteY22" fmla="*/ 324712 h 507436"/>
              <a:gd name="connsiteX23" fmla="*/ 41417 w 608344"/>
              <a:gd name="connsiteY23" fmla="*/ 283250 h 507436"/>
              <a:gd name="connsiteX24" fmla="*/ 141555 w 608344"/>
              <a:gd name="connsiteY24" fmla="*/ 144871 h 507436"/>
              <a:gd name="connsiteX25" fmla="*/ 566771 w 608344"/>
              <a:gd name="connsiteY25" fmla="*/ 144871 h 507436"/>
              <a:gd name="connsiteX26" fmla="*/ 608273 w 608344"/>
              <a:gd name="connsiteY26" fmla="*/ 186217 h 507436"/>
              <a:gd name="connsiteX27" fmla="*/ 566771 w 608344"/>
              <a:gd name="connsiteY27" fmla="*/ 227644 h 507436"/>
              <a:gd name="connsiteX28" fmla="*/ 141555 w 608344"/>
              <a:gd name="connsiteY28" fmla="*/ 227644 h 507436"/>
              <a:gd name="connsiteX29" fmla="*/ 100132 w 608344"/>
              <a:gd name="connsiteY29" fmla="*/ 186217 h 507436"/>
              <a:gd name="connsiteX30" fmla="*/ 141555 w 608344"/>
              <a:gd name="connsiteY30" fmla="*/ 144871 h 507436"/>
              <a:gd name="connsiteX31" fmla="*/ 41417 w 608344"/>
              <a:gd name="connsiteY31" fmla="*/ 144871 h 507436"/>
              <a:gd name="connsiteX32" fmla="*/ 82914 w 608344"/>
              <a:gd name="connsiteY32" fmla="*/ 186217 h 507436"/>
              <a:gd name="connsiteX33" fmla="*/ 41417 w 608344"/>
              <a:gd name="connsiteY33" fmla="*/ 227644 h 507436"/>
              <a:gd name="connsiteX34" fmla="*/ 0 w 608344"/>
              <a:gd name="connsiteY34" fmla="*/ 186217 h 507436"/>
              <a:gd name="connsiteX35" fmla="*/ 41417 w 608344"/>
              <a:gd name="connsiteY35" fmla="*/ 144871 h 507436"/>
              <a:gd name="connsiteX36" fmla="*/ 141560 w 608344"/>
              <a:gd name="connsiteY36" fmla="*/ 0 h 507436"/>
              <a:gd name="connsiteX37" fmla="*/ 566836 w 608344"/>
              <a:gd name="connsiteY37" fmla="*/ 0 h 507436"/>
              <a:gd name="connsiteX38" fmla="*/ 608344 w 608344"/>
              <a:gd name="connsiteY38" fmla="*/ 41426 h 507436"/>
              <a:gd name="connsiteX39" fmla="*/ 566836 w 608344"/>
              <a:gd name="connsiteY39" fmla="*/ 82773 h 507436"/>
              <a:gd name="connsiteX40" fmla="*/ 141560 w 608344"/>
              <a:gd name="connsiteY40" fmla="*/ 82773 h 507436"/>
              <a:gd name="connsiteX41" fmla="*/ 100132 w 608344"/>
              <a:gd name="connsiteY41" fmla="*/ 41426 h 507436"/>
              <a:gd name="connsiteX42" fmla="*/ 141560 w 608344"/>
              <a:gd name="connsiteY42" fmla="*/ 0 h 507436"/>
              <a:gd name="connsiteX43" fmla="*/ 41417 w 608344"/>
              <a:gd name="connsiteY43" fmla="*/ 0 h 507436"/>
              <a:gd name="connsiteX44" fmla="*/ 82914 w 608344"/>
              <a:gd name="connsiteY44" fmla="*/ 41426 h 507436"/>
              <a:gd name="connsiteX45" fmla="*/ 41417 w 608344"/>
              <a:gd name="connsiteY45" fmla="*/ 82773 h 507436"/>
              <a:gd name="connsiteX46" fmla="*/ 0 w 608344"/>
              <a:gd name="connsiteY46" fmla="*/ 41426 h 507436"/>
              <a:gd name="connsiteX47" fmla="*/ 41417 w 608344"/>
              <a:gd name="connsiteY47" fmla="*/ 0 h 507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8344" h="507436">
                <a:moveTo>
                  <a:pt x="141555" y="424663"/>
                </a:moveTo>
                <a:lnTo>
                  <a:pt x="566771" y="424663"/>
                </a:lnTo>
                <a:cubicBezTo>
                  <a:pt x="589633" y="424663"/>
                  <a:pt x="608273" y="443208"/>
                  <a:pt x="608273" y="466050"/>
                </a:cubicBezTo>
                <a:cubicBezTo>
                  <a:pt x="608273" y="488892"/>
                  <a:pt x="589633" y="507436"/>
                  <a:pt x="566771" y="507436"/>
                </a:cubicBezTo>
                <a:lnTo>
                  <a:pt x="141555" y="507436"/>
                </a:lnTo>
                <a:cubicBezTo>
                  <a:pt x="118693" y="507436"/>
                  <a:pt x="100132" y="488892"/>
                  <a:pt x="100132" y="466050"/>
                </a:cubicBezTo>
                <a:cubicBezTo>
                  <a:pt x="100132" y="443208"/>
                  <a:pt x="118693" y="424663"/>
                  <a:pt x="141555" y="424663"/>
                </a:cubicBezTo>
                <a:close/>
                <a:moveTo>
                  <a:pt x="41417" y="424592"/>
                </a:moveTo>
                <a:cubicBezTo>
                  <a:pt x="64277" y="424592"/>
                  <a:pt x="82914" y="443214"/>
                  <a:pt x="82914" y="466054"/>
                </a:cubicBezTo>
                <a:cubicBezTo>
                  <a:pt x="82914" y="488894"/>
                  <a:pt x="64277" y="507436"/>
                  <a:pt x="41417" y="507436"/>
                </a:cubicBezTo>
                <a:cubicBezTo>
                  <a:pt x="18558" y="507436"/>
                  <a:pt x="0" y="488894"/>
                  <a:pt x="0" y="466054"/>
                </a:cubicBezTo>
                <a:cubicBezTo>
                  <a:pt x="0" y="443214"/>
                  <a:pt x="18638" y="424592"/>
                  <a:pt x="41417" y="424592"/>
                </a:cubicBezTo>
                <a:close/>
                <a:moveTo>
                  <a:pt x="141555" y="283250"/>
                </a:moveTo>
                <a:lnTo>
                  <a:pt x="566771" y="283250"/>
                </a:lnTo>
                <a:cubicBezTo>
                  <a:pt x="589633" y="283250"/>
                  <a:pt x="608273" y="301872"/>
                  <a:pt x="608273" y="324712"/>
                </a:cubicBezTo>
                <a:cubicBezTo>
                  <a:pt x="608273" y="347551"/>
                  <a:pt x="589633" y="366094"/>
                  <a:pt x="566771" y="366094"/>
                </a:cubicBezTo>
                <a:lnTo>
                  <a:pt x="141555" y="366094"/>
                </a:lnTo>
                <a:cubicBezTo>
                  <a:pt x="118693" y="366094"/>
                  <a:pt x="100132" y="347551"/>
                  <a:pt x="100132" y="324712"/>
                </a:cubicBezTo>
                <a:cubicBezTo>
                  <a:pt x="100132" y="301872"/>
                  <a:pt x="118693" y="283250"/>
                  <a:pt x="141555" y="283250"/>
                </a:cubicBezTo>
                <a:close/>
                <a:moveTo>
                  <a:pt x="41417" y="283250"/>
                </a:moveTo>
                <a:cubicBezTo>
                  <a:pt x="64277" y="283250"/>
                  <a:pt x="82914" y="301872"/>
                  <a:pt x="82914" y="324712"/>
                </a:cubicBezTo>
                <a:cubicBezTo>
                  <a:pt x="82914" y="347551"/>
                  <a:pt x="64277" y="366094"/>
                  <a:pt x="41417" y="366094"/>
                </a:cubicBezTo>
                <a:cubicBezTo>
                  <a:pt x="18558" y="366094"/>
                  <a:pt x="0" y="347551"/>
                  <a:pt x="0" y="324712"/>
                </a:cubicBezTo>
                <a:cubicBezTo>
                  <a:pt x="0" y="301872"/>
                  <a:pt x="18638" y="283250"/>
                  <a:pt x="41417" y="283250"/>
                </a:cubicBezTo>
                <a:close/>
                <a:moveTo>
                  <a:pt x="141555" y="144871"/>
                </a:moveTo>
                <a:lnTo>
                  <a:pt x="566771" y="144871"/>
                </a:lnTo>
                <a:cubicBezTo>
                  <a:pt x="589633" y="144871"/>
                  <a:pt x="608273" y="163397"/>
                  <a:pt x="608273" y="186217"/>
                </a:cubicBezTo>
                <a:cubicBezTo>
                  <a:pt x="608273" y="209038"/>
                  <a:pt x="589633" y="227644"/>
                  <a:pt x="566771" y="227644"/>
                </a:cubicBezTo>
                <a:lnTo>
                  <a:pt x="141555" y="227644"/>
                </a:lnTo>
                <a:cubicBezTo>
                  <a:pt x="118693" y="227644"/>
                  <a:pt x="100132" y="209038"/>
                  <a:pt x="100132" y="186217"/>
                </a:cubicBezTo>
                <a:cubicBezTo>
                  <a:pt x="100132" y="163397"/>
                  <a:pt x="118693" y="144871"/>
                  <a:pt x="141555" y="144871"/>
                </a:cubicBezTo>
                <a:close/>
                <a:moveTo>
                  <a:pt x="41417" y="144871"/>
                </a:moveTo>
                <a:cubicBezTo>
                  <a:pt x="64277" y="144871"/>
                  <a:pt x="82914" y="163397"/>
                  <a:pt x="82914" y="186217"/>
                </a:cubicBezTo>
                <a:cubicBezTo>
                  <a:pt x="82914" y="209038"/>
                  <a:pt x="64277" y="227644"/>
                  <a:pt x="41417" y="227644"/>
                </a:cubicBezTo>
                <a:cubicBezTo>
                  <a:pt x="18558" y="227644"/>
                  <a:pt x="0" y="209038"/>
                  <a:pt x="0" y="186217"/>
                </a:cubicBezTo>
                <a:cubicBezTo>
                  <a:pt x="0" y="163397"/>
                  <a:pt x="18638" y="144871"/>
                  <a:pt x="41417" y="144871"/>
                </a:cubicBezTo>
                <a:close/>
                <a:moveTo>
                  <a:pt x="141560" y="0"/>
                </a:moveTo>
                <a:lnTo>
                  <a:pt x="566836" y="0"/>
                </a:lnTo>
                <a:cubicBezTo>
                  <a:pt x="589702" y="0"/>
                  <a:pt x="608344" y="18606"/>
                  <a:pt x="608344" y="41426"/>
                </a:cubicBezTo>
                <a:cubicBezTo>
                  <a:pt x="608344" y="64246"/>
                  <a:pt x="589702" y="82773"/>
                  <a:pt x="566836" y="82773"/>
                </a:cubicBezTo>
                <a:lnTo>
                  <a:pt x="141560" y="82773"/>
                </a:lnTo>
                <a:cubicBezTo>
                  <a:pt x="118695" y="82773"/>
                  <a:pt x="100132" y="64246"/>
                  <a:pt x="100132" y="41426"/>
                </a:cubicBezTo>
                <a:cubicBezTo>
                  <a:pt x="100132" y="18606"/>
                  <a:pt x="118695" y="0"/>
                  <a:pt x="141560" y="0"/>
                </a:cubicBezTo>
                <a:close/>
                <a:moveTo>
                  <a:pt x="41417" y="0"/>
                </a:moveTo>
                <a:cubicBezTo>
                  <a:pt x="64277" y="0"/>
                  <a:pt x="82914" y="18606"/>
                  <a:pt x="82914" y="41426"/>
                </a:cubicBezTo>
                <a:cubicBezTo>
                  <a:pt x="82914" y="64246"/>
                  <a:pt x="64277" y="82773"/>
                  <a:pt x="41417" y="82773"/>
                </a:cubicBezTo>
                <a:cubicBezTo>
                  <a:pt x="18558" y="82773"/>
                  <a:pt x="0" y="64246"/>
                  <a:pt x="0" y="41426"/>
                </a:cubicBezTo>
                <a:cubicBezTo>
                  <a:pt x="0" y="18606"/>
                  <a:pt x="18638" y="0"/>
                  <a:pt x="41417" y="0"/>
                </a:cubicBezTo>
                <a:close/>
              </a:path>
            </a:pathLst>
          </a:custGeom>
          <a:solidFill>
            <a:schemeClr val="accent2">
              <a:lumMod val="60000"/>
              <a:lumOff val="40000"/>
            </a:schemeClr>
          </a:solidFill>
          <a:ln>
            <a:noFill/>
          </a:ln>
        </p:spPr>
      </p:sp>
      <p:sp>
        <p:nvSpPr>
          <p:cNvPr id="36" name="group-refresh_70911"/>
          <p:cNvSpPr>
            <a:spLocks noChangeAspect="1"/>
          </p:cNvSpPr>
          <p:nvPr/>
        </p:nvSpPr>
        <p:spPr bwMode="auto">
          <a:xfrm>
            <a:off x="4631562" y="3611890"/>
            <a:ext cx="609685" cy="569175"/>
          </a:xfrm>
          <a:custGeom>
            <a:avLst/>
            <a:gdLst>
              <a:gd name="connsiteX0" fmla="*/ 323103 w 604588"/>
              <a:gd name="connsiteY0" fmla="*/ 339108 h 564417"/>
              <a:gd name="connsiteX1" fmla="*/ 315079 w 604588"/>
              <a:gd name="connsiteY1" fmla="*/ 341894 h 564417"/>
              <a:gd name="connsiteX2" fmla="*/ 312405 w 604588"/>
              <a:gd name="connsiteY2" fmla="*/ 345145 h 564417"/>
              <a:gd name="connsiteX3" fmla="*/ 312405 w 604588"/>
              <a:gd name="connsiteY3" fmla="*/ 353272 h 564417"/>
              <a:gd name="connsiteX4" fmla="*/ 311126 w 604588"/>
              <a:gd name="connsiteY4" fmla="*/ 354201 h 564417"/>
              <a:gd name="connsiteX5" fmla="*/ 310312 w 604588"/>
              <a:gd name="connsiteY5" fmla="*/ 356639 h 564417"/>
              <a:gd name="connsiteX6" fmla="*/ 312172 w 604588"/>
              <a:gd name="connsiteY6" fmla="*/ 374171 h 564417"/>
              <a:gd name="connsiteX7" fmla="*/ 314498 w 604588"/>
              <a:gd name="connsiteY7" fmla="*/ 376957 h 564417"/>
              <a:gd name="connsiteX8" fmla="*/ 315428 w 604588"/>
              <a:gd name="connsiteY8" fmla="*/ 377074 h 564417"/>
              <a:gd name="connsiteX9" fmla="*/ 317986 w 604588"/>
              <a:gd name="connsiteY9" fmla="*/ 375796 h 564417"/>
              <a:gd name="connsiteX10" fmla="*/ 327289 w 604588"/>
              <a:gd name="connsiteY10" fmla="*/ 363606 h 564417"/>
              <a:gd name="connsiteX11" fmla="*/ 327870 w 604588"/>
              <a:gd name="connsiteY11" fmla="*/ 361516 h 564417"/>
              <a:gd name="connsiteX12" fmla="*/ 327870 w 604588"/>
              <a:gd name="connsiteY12" fmla="*/ 342010 h 564417"/>
              <a:gd name="connsiteX13" fmla="*/ 326358 w 604588"/>
              <a:gd name="connsiteY13" fmla="*/ 339108 h 564417"/>
              <a:gd name="connsiteX14" fmla="*/ 323103 w 604588"/>
              <a:gd name="connsiteY14" fmla="*/ 339108 h 564417"/>
              <a:gd name="connsiteX15" fmla="*/ 278219 w 604588"/>
              <a:gd name="connsiteY15" fmla="*/ 339108 h 564417"/>
              <a:gd name="connsiteX16" fmla="*/ 276708 w 604588"/>
              <a:gd name="connsiteY16" fmla="*/ 342010 h 564417"/>
              <a:gd name="connsiteX17" fmla="*/ 276708 w 604588"/>
              <a:gd name="connsiteY17" fmla="*/ 361516 h 564417"/>
              <a:gd name="connsiteX18" fmla="*/ 277289 w 604588"/>
              <a:gd name="connsiteY18" fmla="*/ 363606 h 564417"/>
              <a:gd name="connsiteX19" fmla="*/ 286591 w 604588"/>
              <a:gd name="connsiteY19" fmla="*/ 375796 h 564417"/>
              <a:gd name="connsiteX20" fmla="*/ 289149 w 604588"/>
              <a:gd name="connsiteY20" fmla="*/ 377074 h 564417"/>
              <a:gd name="connsiteX21" fmla="*/ 290080 w 604588"/>
              <a:gd name="connsiteY21" fmla="*/ 376957 h 564417"/>
              <a:gd name="connsiteX22" fmla="*/ 292405 w 604588"/>
              <a:gd name="connsiteY22" fmla="*/ 374171 h 564417"/>
              <a:gd name="connsiteX23" fmla="*/ 294266 w 604588"/>
              <a:gd name="connsiteY23" fmla="*/ 356639 h 564417"/>
              <a:gd name="connsiteX24" fmla="*/ 293452 w 604588"/>
              <a:gd name="connsiteY24" fmla="*/ 354201 h 564417"/>
              <a:gd name="connsiteX25" fmla="*/ 292173 w 604588"/>
              <a:gd name="connsiteY25" fmla="*/ 353272 h 564417"/>
              <a:gd name="connsiteX26" fmla="*/ 292173 w 604588"/>
              <a:gd name="connsiteY26" fmla="*/ 345145 h 564417"/>
              <a:gd name="connsiteX27" fmla="*/ 289498 w 604588"/>
              <a:gd name="connsiteY27" fmla="*/ 341894 h 564417"/>
              <a:gd name="connsiteX28" fmla="*/ 281475 w 604588"/>
              <a:gd name="connsiteY28" fmla="*/ 339108 h 564417"/>
              <a:gd name="connsiteX29" fmla="*/ 278219 w 604588"/>
              <a:gd name="connsiteY29" fmla="*/ 339108 h 564417"/>
              <a:gd name="connsiteX30" fmla="*/ 456025 w 604588"/>
              <a:gd name="connsiteY30" fmla="*/ 291733 h 564417"/>
              <a:gd name="connsiteX31" fmla="*/ 448002 w 604588"/>
              <a:gd name="connsiteY31" fmla="*/ 294635 h 564417"/>
              <a:gd name="connsiteX32" fmla="*/ 445328 w 604588"/>
              <a:gd name="connsiteY32" fmla="*/ 297769 h 564417"/>
              <a:gd name="connsiteX33" fmla="*/ 445328 w 604588"/>
              <a:gd name="connsiteY33" fmla="*/ 306011 h 564417"/>
              <a:gd name="connsiteX34" fmla="*/ 444048 w 604588"/>
              <a:gd name="connsiteY34" fmla="*/ 306824 h 564417"/>
              <a:gd name="connsiteX35" fmla="*/ 443235 w 604588"/>
              <a:gd name="connsiteY35" fmla="*/ 309377 h 564417"/>
              <a:gd name="connsiteX36" fmla="*/ 445095 w 604588"/>
              <a:gd name="connsiteY36" fmla="*/ 326790 h 564417"/>
              <a:gd name="connsiteX37" fmla="*/ 447421 w 604588"/>
              <a:gd name="connsiteY37" fmla="*/ 329692 h 564417"/>
              <a:gd name="connsiteX38" fmla="*/ 448351 w 604588"/>
              <a:gd name="connsiteY38" fmla="*/ 329808 h 564417"/>
              <a:gd name="connsiteX39" fmla="*/ 450909 w 604588"/>
              <a:gd name="connsiteY39" fmla="*/ 328415 h 564417"/>
              <a:gd name="connsiteX40" fmla="*/ 460211 w 604588"/>
              <a:gd name="connsiteY40" fmla="*/ 316226 h 564417"/>
              <a:gd name="connsiteX41" fmla="*/ 460793 w 604588"/>
              <a:gd name="connsiteY41" fmla="*/ 314253 h 564417"/>
              <a:gd name="connsiteX42" fmla="*/ 460793 w 604588"/>
              <a:gd name="connsiteY42" fmla="*/ 294635 h 564417"/>
              <a:gd name="connsiteX43" fmla="*/ 459281 w 604588"/>
              <a:gd name="connsiteY43" fmla="*/ 291849 h 564417"/>
              <a:gd name="connsiteX44" fmla="*/ 456025 w 604588"/>
              <a:gd name="connsiteY44" fmla="*/ 291733 h 564417"/>
              <a:gd name="connsiteX45" fmla="*/ 414397 w 604588"/>
              <a:gd name="connsiteY45" fmla="*/ 291733 h 564417"/>
              <a:gd name="connsiteX46" fmla="*/ 411141 w 604588"/>
              <a:gd name="connsiteY46" fmla="*/ 291849 h 564417"/>
              <a:gd name="connsiteX47" fmla="*/ 409630 w 604588"/>
              <a:gd name="connsiteY47" fmla="*/ 294635 h 564417"/>
              <a:gd name="connsiteX48" fmla="*/ 409630 w 604588"/>
              <a:gd name="connsiteY48" fmla="*/ 314253 h 564417"/>
              <a:gd name="connsiteX49" fmla="*/ 410211 w 604588"/>
              <a:gd name="connsiteY49" fmla="*/ 316226 h 564417"/>
              <a:gd name="connsiteX50" fmla="*/ 419513 w 604588"/>
              <a:gd name="connsiteY50" fmla="*/ 328415 h 564417"/>
              <a:gd name="connsiteX51" fmla="*/ 422072 w 604588"/>
              <a:gd name="connsiteY51" fmla="*/ 329808 h 564417"/>
              <a:gd name="connsiteX52" fmla="*/ 423002 w 604588"/>
              <a:gd name="connsiteY52" fmla="*/ 329692 h 564417"/>
              <a:gd name="connsiteX53" fmla="*/ 425327 w 604588"/>
              <a:gd name="connsiteY53" fmla="*/ 326790 h 564417"/>
              <a:gd name="connsiteX54" fmla="*/ 427188 w 604588"/>
              <a:gd name="connsiteY54" fmla="*/ 309377 h 564417"/>
              <a:gd name="connsiteX55" fmla="*/ 426374 w 604588"/>
              <a:gd name="connsiteY55" fmla="*/ 306824 h 564417"/>
              <a:gd name="connsiteX56" fmla="*/ 425095 w 604588"/>
              <a:gd name="connsiteY56" fmla="*/ 306011 h 564417"/>
              <a:gd name="connsiteX57" fmla="*/ 425095 w 604588"/>
              <a:gd name="connsiteY57" fmla="*/ 297769 h 564417"/>
              <a:gd name="connsiteX58" fmla="*/ 422420 w 604588"/>
              <a:gd name="connsiteY58" fmla="*/ 294635 h 564417"/>
              <a:gd name="connsiteX59" fmla="*/ 414397 w 604588"/>
              <a:gd name="connsiteY59" fmla="*/ 291733 h 564417"/>
              <a:gd name="connsiteX60" fmla="*/ 190202 w 604588"/>
              <a:gd name="connsiteY60" fmla="*/ 291733 h 564417"/>
              <a:gd name="connsiteX61" fmla="*/ 182179 w 604588"/>
              <a:gd name="connsiteY61" fmla="*/ 294635 h 564417"/>
              <a:gd name="connsiteX62" fmla="*/ 179504 w 604588"/>
              <a:gd name="connsiteY62" fmla="*/ 297769 h 564417"/>
              <a:gd name="connsiteX63" fmla="*/ 179504 w 604588"/>
              <a:gd name="connsiteY63" fmla="*/ 306011 h 564417"/>
              <a:gd name="connsiteX64" fmla="*/ 178225 w 604588"/>
              <a:gd name="connsiteY64" fmla="*/ 306824 h 564417"/>
              <a:gd name="connsiteX65" fmla="*/ 177411 w 604588"/>
              <a:gd name="connsiteY65" fmla="*/ 309377 h 564417"/>
              <a:gd name="connsiteX66" fmla="*/ 179272 w 604588"/>
              <a:gd name="connsiteY66" fmla="*/ 326790 h 564417"/>
              <a:gd name="connsiteX67" fmla="*/ 181597 w 604588"/>
              <a:gd name="connsiteY67" fmla="*/ 329692 h 564417"/>
              <a:gd name="connsiteX68" fmla="*/ 182527 w 604588"/>
              <a:gd name="connsiteY68" fmla="*/ 329808 h 564417"/>
              <a:gd name="connsiteX69" fmla="*/ 185086 w 604588"/>
              <a:gd name="connsiteY69" fmla="*/ 328415 h 564417"/>
              <a:gd name="connsiteX70" fmla="*/ 194388 w 604588"/>
              <a:gd name="connsiteY70" fmla="*/ 316226 h 564417"/>
              <a:gd name="connsiteX71" fmla="*/ 194969 w 604588"/>
              <a:gd name="connsiteY71" fmla="*/ 314253 h 564417"/>
              <a:gd name="connsiteX72" fmla="*/ 194969 w 604588"/>
              <a:gd name="connsiteY72" fmla="*/ 294635 h 564417"/>
              <a:gd name="connsiteX73" fmla="*/ 193458 w 604588"/>
              <a:gd name="connsiteY73" fmla="*/ 291849 h 564417"/>
              <a:gd name="connsiteX74" fmla="*/ 190202 w 604588"/>
              <a:gd name="connsiteY74" fmla="*/ 291733 h 564417"/>
              <a:gd name="connsiteX75" fmla="*/ 148574 w 604588"/>
              <a:gd name="connsiteY75" fmla="*/ 291733 h 564417"/>
              <a:gd name="connsiteX76" fmla="*/ 145318 w 604588"/>
              <a:gd name="connsiteY76" fmla="*/ 291849 h 564417"/>
              <a:gd name="connsiteX77" fmla="*/ 143806 w 604588"/>
              <a:gd name="connsiteY77" fmla="*/ 294635 h 564417"/>
              <a:gd name="connsiteX78" fmla="*/ 143806 w 604588"/>
              <a:gd name="connsiteY78" fmla="*/ 314253 h 564417"/>
              <a:gd name="connsiteX79" fmla="*/ 144388 w 604588"/>
              <a:gd name="connsiteY79" fmla="*/ 316226 h 564417"/>
              <a:gd name="connsiteX80" fmla="*/ 153690 w 604588"/>
              <a:gd name="connsiteY80" fmla="*/ 328415 h 564417"/>
              <a:gd name="connsiteX81" fmla="*/ 156248 w 604588"/>
              <a:gd name="connsiteY81" fmla="*/ 329808 h 564417"/>
              <a:gd name="connsiteX82" fmla="*/ 157178 w 604588"/>
              <a:gd name="connsiteY82" fmla="*/ 329692 h 564417"/>
              <a:gd name="connsiteX83" fmla="*/ 159504 w 604588"/>
              <a:gd name="connsiteY83" fmla="*/ 326790 h 564417"/>
              <a:gd name="connsiteX84" fmla="*/ 161365 w 604588"/>
              <a:gd name="connsiteY84" fmla="*/ 309377 h 564417"/>
              <a:gd name="connsiteX85" fmla="*/ 160551 w 604588"/>
              <a:gd name="connsiteY85" fmla="*/ 306824 h 564417"/>
              <a:gd name="connsiteX86" fmla="*/ 159272 w 604588"/>
              <a:gd name="connsiteY86" fmla="*/ 306011 h 564417"/>
              <a:gd name="connsiteX87" fmla="*/ 159272 w 604588"/>
              <a:gd name="connsiteY87" fmla="*/ 297769 h 564417"/>
              <a:gd name="connsiteX88" fmla="*/ 156597 w 604588"/>
              <a:gd name="connsiteY88" fmla="*/ 294635 h 564417"/>
              <a:gd name="connsiteX89" fmla="*/ 148574 w 604588"/>
              <a:gd name="connsiteY89" fmla="*/ 291733 h 564417"/>
              <a:gd name="connsiteX90" fmla="*/ 286591 w 604588"/>
              <a:gd name="connsiteY90" fmla="*/ 250753 h 564417"/>
              <a:gd name="connsiteX91" fmla="*/ 263801 w 604588"/>
              <a:gd name="connsiteY91" fmla="*/ 256790 h 564417"/>
              <a:gd name="connsiteX92" fmla="*/ 261940 w 604588"/>
              <a:gd name="connsiteY92" fmla="*/ 259809 h 564417"/>
              <a:gd name="connsiteX93" fmla="*/ 261940 w 604588"/>
              <a:gd name="connsiteY93" fmla="*/ 265614 h 564417"/>
              <a:gd name="connsiteX94" fmla="*/ 260661 w 604588"/>
              <a:gd name="connsiteY94" fmla="*/ 265614 h 564417"/>
              <a:gd name="connsiteX95" fmla="*/ 257289 w 604588"/>
              <a:gd name="connsiteY95" fmla="*/ 268865 h 564417"/>
              <a:gd name="connsiteX96" fmla="*/ 257289 w 604588"/>
              <a:gd name="connsiteY96" fmla="*/ 274322 h 564417"/>
              <a:gd name="connsiteX97" fmla="*/ 258801 w 604588"/>
              <a:gd name="connsiteY97" fmla="*/ 277108 h 564417"/>
              <a:gd name="connsiteX98" fmla="*/ 262056 w 604588"/>
              <a:gd name="connsiteY98" fmla="*/ 279082 h 564417"/>
              <a:gd name="connsiteX99" fmla="*/ 262173 w 604588"/>
              <a:gd name="connsiteY99" fmla="*/ 280475 h 564417"/>
              <a:gd name="connsiteX100" fmla="*/ 274033 w 604588"/>
              <a:gd name="connsiteY100" fmla="*/ 307644 h 564417"/>
              <a:gd name="connsiteX101" fmla="*/ 293452 w 604588"/>
              <a:gd name="connsiteY101" fmla="*/ 324479 h 564417"/>
              <a:gd name="connsiteX102" fmla="*/ 311126 w 604588"/>
              <a:gd name="connsiteY102" fmla="*/ 324479 h 564417"/>
              <a:gd name="connsiteX103" fmla="*/ 330544 w 604588"/>
              <a:gd name="connsiteY103" fmla="*/ 307644 h 564417"/>
              <a:gd name="connsiteX104" fmla="*/ 342405 w 604588"/>
              <a:gd name="connsiteY104" fmla="*/ 280475 h 564417"/>
              <a:gd name="connsiteX105" fmla="*/ 342521 w 604588"/>
              <a:gd name="connsiteY105" fmla="*/ 279082 h 564417"/>
              <a:gd name="connsiteX106" fmla="*/ 345777 w 604588"/>
              <a:gd name="connsiteY106" fmla="*/ 277108 h 564417"/>
              <a:gd name="connsiteX107" fmla="*/ 347288 w 604588"/>
              <a:gd name="connsiteY107" fmla="*/ 274322 h 564417"/>
              <a:gd name="connsiteX108" fmla="*/ 347288 w 604588"/>
              <a:gd name="connsiteY108" fmla="*/ 268865 h 564417"/>
              <a:gd name="connsiteX109" fmla="*/ 343916 w 604588"/>
              <a:gd name="connsiteY109" fmla="*/ 265614 h 564417"/>
              <a:gd name="connsiteX110" fmla="*/ 342172 w 604588"/>
              <a:gd name="connsiteY110" fmla="*/ 265614 h 564417"/>
              <a:gd name="connsiteX111" fmla="*/ 341126 w 604588"/>
              <a:gd name="connsiteY111" fmla="*/ 264569 h 564417"/>
              <a:gd name="connsiteX112" fmla="*/ 337986 w 604588"/>
              <a:gd name="connsiteY112" fmla="*/ 264337 h 564417"/>
              <a:gd name="connsiteX113" fmla="*/ 324963 w 604588"/>
              <a:gd name="connsiteY113" fmla="*/ 267240 h 564417"/>
              <a:gd name="connsiteX114" fmla="*/ 304847 w 604588"/>
              <a:gd name="connsiteY114" fmla="*/ 258183 h 564417"/>
              <a:gd name="connsiteX115" fmla="*/ 286591 w 604588"/>
              <a:gd name="connsiteY115" fmla="*/ 250753 h 564417"/>
              <a:gd name="connsiteX116" fmla="*/ 419513 w 604588"/>
              <a:gd name="connsiteY116" fmla="*/ 203509 h 564417"/>
              <a:gd name="connsiteX117" fmla="*/ 396723 w 604588"/>
              <a:gd name="connsiteY117" fmla="*/ 209545 h 564417"/>
              <a:gd name="connsiteX118" fmla="*/ 394862 w 604588"/>
              <a:gd name="connsiteY118" fmla="*/ 212447 h 564417"/>
              <a:gd name="connsiteX119" fmla="*/ 394862 w 604588"/>
              <a:gd name="connsiteY119" fmla="*/ 218367 h 564417"/>
              <a:gd name="connsiteX120" fmla="*/ 393583 w 604588"/>
              <a:gd name="connsiteY120" fmla="*/ 218367 h 564417"/>
              <a:gd name="connsiteX121" fmla="*/ 390211 w 604588"/>
              <a:gd name="connsiteY121" fmla="*/ 221618 h 564417"/>
              <a:gd name="connsiteX122" fmla="*/ 390211 w 604588"/>
              <a:gd name="connsiteY122" fmla="*/ 226958 h 564417"/>
              <a:gd name="connsiteX123" fmla="*/ 391723 w 604588"/>
              <a:gd name="connsiteY123" fmla="*/ 229744 h 564417"/>
              <a:gd name="connsiteX124" fmla="*/ 394978 w 604588"/>
              <a:gd name="connsiteY124" fmla="*/ 231833 h 564417"/>
              <a:gd name="connsiteX125" fmla="*/ 395095 w 604588"/>
              <a:gd name="connsiteY125" fmla="*/ 233226 h 564417"/>
              <a:gd name="connsiteX126" fmla="*/ 406955 w 604588"/>
              <a:gd name="connsiteY126" fmla="*/ 260390 h 564417"/>
              <a:gd name="connsiteX127" fmla="*/ 426374 w 604588"/>
              <a:gd name="connsiteY127" fmla="*/ 277222 h 564417"/>
              <a:gd name="connsiteX128" fmla="*/ 444048 w 604588"/>
              <a:gd name="connsiteY128" fmla="*/ 277222 h 564417"/>
              <a:gd name="connsiteX129" fmla="*/ 463467 w 604588"/>
              <a:gd name="connsiteY129" fmla="*/ 260390 h 564417"/>
              <a:gd name="connsiteX130" fmla="*/ 475328 w 604588"/>
              <a:gd name="connsiteY130" fmla="*/ 233226 h 564417"/>
              <a:gd name="connsiteX131" fmla="*/ 475444 w 604588"/>
              <a:gd name="connsiteY131" fmla="*/ 231833 h 564417"/>
              <a:gd name="connsiteX132" fmla="*/ 478700 w 604588"/>
              <a:gd name="connsiteY132" fmla="*/ 229744 h 564417"/>
              <a:gd name="connsiteX133" fmla="*/ 480211 w 604588"/>
              <a:gd name="connsiteY133" fmla="*/ 226958 h 564417"/>
              <a:gd name="connsiteX134" fmla="*/ 480211 w 604588"/>
              <a:gd name="connsiteY134" fmla="*/ 221618 h 564417"/>
              <a:gd name="connsiteX135" fmla="*/ 476839 w 604588"/>
              <a:gd name="connsiteY135" fmla="*/ 218367 h 564417"/>
              <a:gd name="connsiteX136" fmla="*/ 475095 w 604588"/>
              <a:gd name="connsiteY136" fmla="*/ 218367 h 564417"/>
              <a:gd name="connsiteX137" fmla="*/ 474049 w 604588"/>
              <a:gd name="connsiteY137" fmla="*/ 217206 h 564417"/>
              <a:gd name="connsiteX138" fmla="*/ 470909 w 604588"/>
              <a:gd name="connsiteY138" fmla="*/ 216974 h 564417"/>
              <a:gd name="connsiteX139" fmla="*/ 457886 w 604588"/>
              <a:gd name="connsiteY139" fmla="*/ 219992 h 564417"/>
              <a:gd name="connsiteX140" fmla="*/ 437769 w 604588"/>
              <a:gd name="connsiteY140" fmla="*/ 210822 h 564417"/>
              <a:gd name="connsiteX141" fmla="*/ 419513 w 604588"/>
              <a:gd name="connsiteY141" fmla="*/ 203509 h 564417"/>
              <a:gd name="connsiteX142" fmla="*/ 153690 w 604588"/>
              <a:gd name="connsiteY142" fmla="*/ 203509 h 564417"/>
              <a:gd name="connsiteX143" fmla="*/ 130899 w 604588"/>
              <a:gd name="connsiteY143" fmla="*/ 209545 h 564417"/>
              <a:gd name="connsiteX144" fmla="*/ 129039 w 604588"/>
              <a:gd name="connsiteY144" fmla="*/ 212447 h 564417"/>
              <a:gd name="connsiteX145" fmla="*/ 129039 w 604588"/>
              <a:gd name="connsiteY145" fmla="*/ 218367 h 564417"/>
              <a:gd name="connsiteX146" fmla="*/ 127760 w 604588"/>
              <a:gd name="connsiteY146" fmla="*/ 218367 h 564417"/>
              <a:gd name="connsiteX147" fmla="*/ 124388 w 604588"/>
              <a:gd name="connsiteY147" fmla="*/ 221618 h 564417"/>
              <a:gd name="connsiteX148" fmla="*/ 124388 w 604588"/>
              <a:gd name="connsiteY148" fmla="*/ 226958 h 564417"/>
              <a:gd name="connsiteX149" fmla="*/ 125899 w 604588"/>
              <a:gd name="connsiteY149" fmla="*/ 229744 h 564417"/>
              <a:gd name="connsiteX150" fmla="*/ 129155 w 604588"/>
              <a:gd name="connsiteY150" fmla="*/ 231833 h 564417"/>
              <a:gd name="connsiteX151" fmla="*/ 129271 w 604588"/>
              <a:gd name="connsiteY151" fmla="*/ 233226 h 564417"/>
              <a:gd name="connsiteX152" fmla="*/ 141132 w 604588"/>
              <a:gd name="connsiteY152" fmla="*/ 260390 h 564417"/>
              <a:gd name="connsiteX153" fmla="*/ 160551 w 604588"/>
              <a:gd name="connsiteY153" fmla="*/ 277222 h 564417"/>
              <a:gd name="connsiteX154" fmla="*/ 178225 w 604588"/>
              <a:gd name="connsiteY154" fmla="*/ 277222 h 564417"/>
              <a:gd name="connsiteX155" fmla="*/ 197644 w 604588"/>
              <a:gd name="connsiteY155" fmla="*/ 260390 h 564417"/>
              <a:gd name="connsiteX156" fmla="*/ 209504 w 604588"/>
              <a:gd name="connsiteY156" fmla="*/ 233226 h 564417"/>
              <a:gd name="connsiteX157" fmla="*/ 209621 w 604588"/>
              <a:gd name="connsiteY157" fmla="*/ 231833 h 564417"/>
              <a:gd name="connsiteX158" fmla="*/ 212876 w 604588"/>
              <a:gd name="connsiteY158" fmla="*/ 229744 h 564417"/>
              <a:gd name="connsiteX159" fmla="*/ 214388 w 604588"/>
              <a:gd name="connsiteY159" fmla="*/ 226958 h 564417"/>
              <a:gd name="connsiteX160" fmla="*/ 214388 w 604588"/>
              <a:gd name="connsiteY160" fmla="*/ 221618 h 564417"/>
              <a:gd name="connsiteX161" fmla="*/ 211016 w 604588"/>
              <a:gd name="connsiteY161" fmla="*/ 218367 h 564417"/>
              <a:gd name="connsiteX162" fmla="*/ 209272 w 604588"/>
              <a:gd name="connsiteY162" fmla="*/ 218367 h 564417"/>
              <a:gd name="connsiteX163" fmla="*/ 208225 w 604588"/>
              <a:gd name="connsiteY163" fmla="*/ 217206 h 564417"/>
              <a:gd name="connsiteX164" fmla="*/ 205086 w 604588"/>
              <a:gd name="connsiteY164" fmla="*/ 216974 h 564417"/>
              <a:gd name="connsiteX165" fmla="*/ 192062 w 604588"/>
              <a:gd name="connsiteY165" fmla="*/ 219992 h 564417"/>
              <a:gd name="connsiteX166" fmla="*/ 171946 w 604588"/>
              <a:gd name="connsiteY166" fmla="*/ 210822 h 564417"/>
              <a:gd name="connsiteX167" fmla="*/ 153690 w 604588"/>
              <a:gd name="connsiteY167" fmla="*/ 203509 h 564417"/>
              <a:gd name="connsiteX168" fmla="*/ 294033 w 604588"/>
              <a:gd name="connsiteY168" fmla="*/ 188521 h 564417"/>
              <a:gd name="connsiteX169" fmla="*/ 310544 w 604588"/>
              <a:gd name="connsiteY169" fmla="*/ 188521 h 564417"/>
              <a:gd name="connsiteX170" fmla="*/ 361823 w 604588"/>
              <a:gd name="connsiteY170" fmla="*/ 239723 h 564417"/>
              <a:gd name="connsiteX171" fmla="*/ 361823 w 604588"/>
              <a:gd name="connsiteY171" fmla="*/ 255745 h 564417"/>
              <a:gd name="connsiteX172" fmla="*/ 364846 w 604588"/>
              <a:gd name="connsiteY172" fmla="*/ 264917 h 564417"/>
              <a:gd name="connsiteX173" fmla="*/ 364846 w 604588"/>
              <a:gd name="connsiteY173" fmla="*/ 276412 h 564417"/>
              <a:gd name="connsiteX174" fmla="*/ 359149 w 604588"/>
              <a:gd name="connsiteY174" fmla="*/ 288486 h 564417"/>
              <a:gd name="connsiteX175" fmla="*/ 355893 w 604588"/>
              <a:gd name="connsiteY175" fmla="*/ 297194 h 564417"/>
              <a:gd name="connsiteX176" fmla="*/ 344847 w 604588"/>
              <a:gd name="connsiteY176" fmla="*/ 317861 h 564417"/>
              <a:gd name="connsiteX177" fmla="*/ 337289 w 604588"/>
              <a:gd name="connsiteY177" fmla="*/ 327381 h 564417"/>
              <a:gd name="connsiteX178" fmla="*/ 342870 w 604588"/>
              <a:gd name="connsiteY178" fmla="*/ 334347 h 564417"/>
              <a:gd name="connsiteX179" fmla="*/ 379498 w 604588"/>
              <a:gd name="connsiteY179" fmla="*/ 345377 h 564417"/>
              <a:gd name="connsiteX180" fmla="*/ 416474 w 604588"/>
              <a:gd name="connsiteY180" fmla="*/ 437796 h 564417"/>
              <a:gd name="connsiteX181" fmla="*/ 316824 w 604588"/>
              <a:gd name="connsiteY181" fmla="*/ 469144 h 564417"/>
              <a:gd name="connsiteX182" fmla="*/ 302172 w 604588"/>
              <a:gd name="connsiteY182" fmla="*/ 469724 h 564417"/>
              <a:gd name="connsiteX183" fmla="*/ 302056 w 604588"/>
              <a:gd name="connsiteY183" fmla="*/ 469724 h 564417"/>
              <a:gd name="connsiteX184" fmla="*/ 188336 w 604588"/>
              <a:gd name="connsiteY184" fmla="*/ 437796 h 564417"/>
              <a:gd name="connsiteX185" fmla="*/ 225080 w 604588"/>
              <a:gd name="connsiteY185" fmla="*/ 345377 h 564417"/>
              <a:gd name="connsiteX186" fmla="*/ 261708 w 604588"/>
              <a:gd name="connsiteY186" fmla="*/ 334347 h 564417"/>
              <a:gd name="connsiteX187" fmla="*/ 267289 w 604588"/>
              <a:gd name="connsiteY187" fmla="*/ 327381 h 564417"/>
              <a:gd name="connsiteX188" fmla="*/ 259731 w 604588"/>
              <a:gd name="connsiteY188" fmla="*/ 317861 h 564417"/>
              <a:gd name="connsiteX189" fmla="*/ 248684 w 604588"/>
              <a:gd name="connsiteY189" fmla="*/ 297194 h 564417"/>
              <a:gd name="connsiteX190" fmla="*/ 245429 w 604588"/>
              <a:gd name="connsiteY190" fmla="*/ 288486 h 564417"/>
              <a:gd name="connsiteX191" fmla="*/ 239731 w 604588"/>
              <a:gd name="connsiteY191" fmla="*/ 276412 h 564417"/>
              <a:gd name="connsiteX192" fmla="*/ 239731 w 604588"/>
              <a:gd name="connsiteY192" fmla="*/ 264917 h 564417"/>
              <a:gd name="connsiteX193" fmla="*/ 242754 w 604588"/>
              <a:gd name="connsiteY193" fmla="*/ 255745 h 564417"/>
              <a:gd name="connsiteX194" fmla="*/ 242754 w 604588"/>
              <a:gd name="connsiteY194" fmla="*/ 239723 h 564417"/>
              <a:gd name="connsiteX195" fmla="*/ 294033 w 604588"/>
              <a:gd name="connsiteY195" fmla="*/ 188521 h 564417"/>
              <a:gd name="connsiteX196" fmla="*/ 426955 w 604588"/>
              <a:gd name="connsiteY196" fmla="*/ 141171 h 564417"/>
              <a:gd name="connsiteX197" fmla="*/ 443583 w 604588"/>
              <a:gd name="connsiteY197" fmla="*/ 141171 h 564417"/>
              <a:gd name="connsiteX198" fmla="*/ 494863 w 604588"/>
              <a:gd name="connsiteY198" fmla="*/ 192364 h 564417"/>
              <a:gd name="connsiteX199" fmla="*/ 494863 w 604588"/>
              <a:gd name="connsiteY199" fmla="*/ 208500 h 564417"/>
              <a:gd name="connsiteX200" fmla="*/ 497770 w 604588"/>
              <a:gd name="connsiteY200" fmla="*/ 217671 h 564417"/>
              <a:gd name="connsiteX201" fmla="*/ 497770 w 604588"/>
              <a:gd name="connsiteY201" fmla="*/ 229047 h 564417"/>
              <a:gd name="connsiteX202" fmla="*/ 492072 w 604588"/>
              <a:gd name="connsiteY202" fmla="*/ 241120 h 564417"/>
              <a:gd name="connsiteX203" fmla="*/ 488816 w 604588"/>
              <a:gd name="connsiteY203" fmla="*/ 249826 h 564417"/>
              <a:gd name="connsiteX204" fmla="*/ 477770 w 604588"/>
              <a:gd name="connsiteY204" fmla="*/ 270605 h 564417"/>
              <a:gd name="connsiteX205" fmla="*/ 470211 w 604588"/>
              <a:gd name="connsiteY205" fmla="*/ 280124 h 564417"/>
              <a:gd name="connsiteX206" fmla="*/ 475793 w 604588"/>
              <a:gd name="connsiteY206" fmla="*/ 286973 h 564417"/>
              <a:gd name="connsiteX207" fmla="*/ 512421 w 604588"/>
              <a:gd name="connsiteY207" fmla="*/ 298117 h 564417"/>
              <a:gd name="connsiteX208" fmla="*/ 516607 w 604588"/>
              <a:gd name="connsiteY208" fmla="*/ 300323 h 564417"/>
              <a:gd name="connsiteX209" fmla="*/ 467770 w 604588"/>
              <a:gd name="connsiteY209" fmla="*/ 394583 h 564417"/>
              <a:gd name="connsiteX210" fmla="*/ 431607 w 604588"/>
              <a:gd name="connsiteY210" fmla="*/ 427667 h 564417"/>
              <a:gd name="connsiteX211" fmla="*/ 428002 w 604588"/>
              <a:gd name="connsiteY211" fmla="*/ 427667 h 564417"/>
              <a:gd name="connsiteX212" fmla="*/ 422537 w 604588"/>
              <a:gd name="connsiteY212" fmla="*/ 403173 h 564417"/>
              <a:gd name="connsiteX213" fmla="*/ 383234 w 604588"/>
              <a:gd name="connsiteY213" fmla="*/ 332826 h 564417"/>
              <a:gd name="connsiteX214" fmla="*/ 356141 w 604588"/>
              <a:gd name="connsiteY214" fmla="*/ 324584 h 564417"/>
              <a:gd name="connsiteX215" fmla="*/ 368002 w 604588"/>
              <a:gd name="connsiteY215" fmla="*/ 302180 h 564417"/>
              <a:gd name="connsiteX216" fmla="*/ 370676 w 604588"/>
              <a:gd name="connsiteY216" fmla="*/ 295563 h 564417"/>
              <a:gd name="connsiteX217" fmla="*/ 372071 w 604588"/>
              <a:gd name="connsiteY217" fmla="*/ 293822 h 564417"/>
              <a:gd name="connsiteX218" fmla="*/ 394630 w 604588"/>
              <a:gd name="connsiteY218" fmla="*/ 286973 h 564417"/>
              <a:gd name="connsiteX219" fmla="*/ 400211 w 604588"/>
              <a:gd name="connsiteY219" fmla="*/ 280124 h 564417"/>
              <a:gd name="connsiteX220" fmla="*/ 392769 w 604588"/>
              <a:gd name="connsiteY220" fmla="*/ 270605 h 564417"/>
              <a:gd name="connsiteX221" fmla="*/ 381723 w 604588"/>
              <a:gd name="connsiteY221" fmla="*/ 249826 h 564417"/>
              <a:gd name="connsiteX222" fmla="*/ 378350 w 604588"/>
              <a:gd name="connsiteY222" fmla="*/ 241120 h 564417"/>
              <a:gd name="connsiteX223" fmla="*/ 372653 w 604588"/>
              <a:gd name="connsiteY223" fmla="*/ 229047 h 564417"/>
              <a:gd name="connsiteX224" fmla="*/ 372653 w 604588"/>
              <a:gd name="connsiteY224" fmla="*/ 217671 h 564417"/>
              <a:gd name="connsiteX225" fmla="*/ 375676 w 604588"/>
              <a:gd name="connsiteY225" fmla="*/ 208500 h 564417"/>
              <a:gd name="connsiteX226" fmla="*/ 375676 w 604588"/>
              <a:gd name="connsiteY226" fmla="*/ 192364 h 564417"/>
              <a:gd name="connsiteX227" fmla="*/ 426955 w 604588"/>
              <a:gd name="connsiteY227" fmla="*/ 141171 h 564417"/>
              <a:gd name="connsiteX228" fmla="*/ 161016 w 604588"/>
              <a:gd name="connsiteY228" fmla="*/ 141171 h 564417"/>
              <a:gd name="connsiteX229" fmla="*/ 177644 w 604588"/>
              <a:gd name="connsiteY229" fmla="*/ 141171 h 564417"/>
              <a:gd name="connsiteX230" fmla="*/ 228923 w 604588"/>
              <a:gd name="connsiteY230" fmla="*/ 192364 h 564417"/>
              <a:gd name="connsiteX231" fmla="*/ 228923 w 604588"/>
              <a:gd name="connsiteY231" fmla="*/ 208500 h 564417"/>
              <a:gd name="connsiteX232" fmla="*/ 231946 w 604588"/>
              <a:gd name="connsiteY232" fmla="*/ 217671 h 564417"/>
              <a:gd name="connsiteX233" fmla="*/ 231946 w 604588"/>
              <a:gd name="connsiteY233" fmla="*/ 229047 h 564417"/>
              <a:gd name="connsiteX234" fmla="*/ 226249 w 604588"/>
              <a:gd name="connsiteY234" fmla="*/ 241120 h 564417"/>
              <a:gd name="connsiteX235" fmla="*/ 222993 w 604588"/>
              <a:gd name="connsiteY235" fmla="*/ 249826 h 564417"/>
              <a:gd name="connsiteX236" fmla="*/ 211830 w 604588"/>
              <a:gd name="connsiteY236" fmla="*/ 270605 h 564417"/>
              <a:gd name="connsiteX237" fmla="*/ 204388 w 604588"/>
              <a:gd name="connsiteY237" fmla="*/ 280124 h 564417"/>
              <a:gd name="connsiteX238" fmla="*/ 209969 w 604588"/>
              <a:gd name="connsiteY238" fmla="*/ 286973 h 564417"/>
              <a:gd name="connsiteX239" fmla="*/ 232528 w 604588"/>
              <a:gd name="connsiteY239" fmla="*/ 293822 h 564417"/>
              <a:gd name="connsiteX240" fmla="*/ 233923 w 604588"/>
              <a:gd name="connsiteY240" fmla="*/ 295563 h 564417"/>
              <a:gd name="connsiteX241" fmla="*/ 236597 w 604588"/>
              <a:gd name="connsiteY241" fmla="*/ 302180 h 564417"/>
              <a:gd name="connsiteX242" fmla="*/ 248458 w 604588"/>
              <a:gd name="connsiteY242" fmla="*/ 324584 h 564417"/>
              <a:gd name="connsiteX243" fmla="*/ 221365 w 604588"/>
              <a:gd name="connsiteY243" fmla="*/ 332826 h 564417"/>
              <a:gd name="connsiteX244" fmla="*/ 182179 w 604588"/>
              <a:gd name="connsiteY244" fmla="*/ 404218 h 564417"/>
              <a:gd name="connsiteX245" fmla="*/ 176946 w 604588"/>
              <a:gd name="connsiteY245" fmla="*/ 427667 h 564417"/>
              <a:gd name="connsiteX246" fmla="*/ 173225 w 604588"/>
              <a:gd name="connsiteY246" fmla="*/ 427667 h 564417"/>
              <a:gd name="connsiteX247" fmla="*/ 87992 w 604588"/>
              <a:gd name="connsiteY247" fmla="*/ 300323 h 564417"/>
              <a:gd name="connsiteX248" fmla="*/ 92178 w 604588"/>
              <a:gd name="connsiteY248" fmla="*/ 298117 h 564417"/>
              <a:gd name="connsiteX249" fmla="*/ 128806 w 604588"/>
              <a:gd name="connsiteY249" fmla="*/ 286973 h 564417"/>
              <a:gd name="connsiteX250" fmla="*/ 134388 w 604588"/>
              <a:gd name="connsiteY250" fmla="*/ 280124 h 564417"/>
              <a:gd name="connsiteX251" fmla="*/ 126829 w 604588"/>
              <a:gd name="connsiteY251" fmla="*/ 270605 h 564417"/>
              <a:gd name="connsiteX252" fmla="*/ 115783 w 604588"/>
              <a:gd name="connsiteY252" fmla="*/ 249826 h 564417"/>
              <a:gd name="connsiteX253" fmla="*/ 112527 w 604588"/>
              <a:gd name="connsiteY253" fmla="*/ 241120 h 564417"/>
              <a:gd name="connsiteX254" fmla="*/ 106829 w 604588"/>
              <a:gd name="connsiteY254" fmla="*/ 229047 h 564417"/>
              <a:gd name="connsiteX255" fmla="*/ 106829 w 604588"/>
              <a:gd name="connsiteY255" fmla="*/ 217671 h 564417"/>
              <a:gd name="connsiteX256" fmla="*/ 109736 w 604588"/>
              <a:gd name="connsiteY256" fmla="*/ 208500 h 564417"/>
              <a:gd name="connsiteX257" fmla="*/ 109736 w 604588"/>
              <a:gd name="connsiteY257" fmla="*/ 192364 h 564417"/>
              <a:gd name="connsiteX258" fmla="*/ 161016 w 604588"/>
              <a:gd name="connsiteY258" fmla="*/ 141171 h 564417"/>
              <a:gd name="connsiteX259" fmla="*/ 159499 w 604588"/>
              <a:gd name="connsiteY259" fmla="*/ 77 h 564417"/>
              <a:gd name="connsiteX260" fmla="*/ 188220 w 604588"/>
              <a:gd name="connsiteY260" fmla="*/ 14938 h 564417"/>
              <a:gd name="connsiteX261" fmla="*/ 177755 w 604588"/>
              <a:gd name="connsiteY261" fmla="*/ 57778 h 564417"/>
              <a:gd name="connsiteX262" fmla="*/ 62873 w 604588"/>
              <a:gd name="connsiteY262" fmla="*/ 278367 h 564417"/>
              <a:gd name="connsiteX263" fmla="*/ 318101 w 604588"/>
              <a:gd name="connsiteY263" fmla="*/ 501510 h 564417"/>
              <a:gd name="connsiteX264" fmla="*/ 541702 w 604588"/>
              <a:gd name="connsiteY264" fmla="*/ 246788 h 564417"/>
              <a:gd name="connsiteX265" fmla="*/ 481005 w 604588"/>
              <a:gd name="connsiteY265" fmla="*/ 102825 h 564417"/>
              <a:gd name="connsiteX266" fmla="*/ 477168 w 604588"/>
              <a:gd name="connsiteY266" fmla="*/ 108630 h 564417"/>
              <a:gd name="connsiteX267" fmla="*/ 459610 w 604588"/>
              <a:gd name="connsiteY267" fmla="*/ 117570 h 564417"/>
              <a:gd name="connsiteX268" fmla="*/ 443099 w 604588"/>
              <a:gd name="connsiteY268" fmla="*/ 106772 h 564417"/>
              <a:gd name="connsiteX269" fmla="*/ 404728 w 604588"/>
              <a:gd name="connsiteY269" fmla="*/ 30727 h 564417"/>
              <a:gd name="connsiteX270" fmla="*/ 405890 w 604588"/>
              <a:gd name="connsiteY270" fmla="*/ 11106 h 564417"/>
              <a:gd name="connsiteX271" fmla="*/ 423448 w 604588"/>
              <a:gd name="connsiteY271" fmla="*/ 2167 h 564417"/>
              <a:gd name="connsiteX272" fmla="*/ 508563 w 604588"/>
              <a:gd name="connsiteY272" fmla="*/ 7043 h 564417"/>
              <a:gd name="connsiteX273" fmla="*/ 525074 w 604588"/>
              <a:gd name="connsiteY273" fmla="*/ 17840 h 564417"/>
              <a:gd name="connsiteX274" fmla="*/ 523912 w 604588"/>
              <a:gd name="connsiteY274" fmla="*/ 37577 h 564417"/>
              <a:gd name="connsiteX275" fmla="*/ 516237 w 604588"/>
              <a:gd name="connsiteY275" fmla="*/ 49303 h 564417"/>
              <a:gd name="connsiteX276" fmla="*/ 571236 w 604588"/>
              <a:gd name="connsiteY276" fmla="*/ 124536 h 564417"/>
              <a:gd name="connsiteX277" fmla="*/ 603910 w 604588"/>
              <a:gd name="connsiteY277" fmla="*/ 242725 h 564417"/>
              <a:gd name="connsiteX278" fmla="*/ 529609 w 604588"/>
              <a:gd name="connsiteY278" fmla="*/ 461456 h 564417"/>
              <a:gd name="connsiteX279" fmla="*/ 322171 w 604588"/>
              <a:gd name="connsiteY279" fmla="*/ 563740 h 564417"/>
              <a:gd name="connsiteX280" fmla="*/ 103105 w 604588"/>
              <a:gd name="connsiteY280" fmla="*/ 489552 h 564417"/>
              <a:gd name="connsiteX281" fmla="*/ 665 w 604588"/>
              <a:gd name="connsiteY281" fmla="*/ 282431 h 564417"/>
              <a:gd name="connsiteX282" fmla="*/ 145313 w 604588"/>
              <a:gd name="connsiteY282" fmla="*/ 4489 h 564417"/>
              <a:gd name="connsiteX283" fmla="*/ 159499 w 604588"/>
              <a:gd name="connsiteY283" fmla="*/ 77 h 564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Lst>
            <a:rect l="l" t="t" r="r" b="b"/>
            <a:pathLst>
              <a:path w="604588" h="564417">
                <a:moveTo>
                  <a:pt x="323103" y="339108"/>
                </a:moveTo>
                <a:cubicBezTo>
                  <a:pt x="320428" y="340501"/>
                  <a:pt x="317754" y="341430"/>
                  <a:pt x="315079" y="341894"/>
                </a:cubicBezTo>
                <a:cubicBezTo>
                  <a:pt x="313568" y="342126"/>
                  <a:pt x="312405" y="343520"/>
                  <a:pt x="312405" y="345145"/>
                </a:cubicBezTo>
                <a:lnTo>
                  <a:pt x="312405" y="353272"/>
                </a:lnTo>
                <a:cubicBezTo>
                  <a:pt x="311940" y="353505"/>
                  <a:pt x="311475" y="353737"/>
                  <a:pt x="311126" y="354201"/>
                </a:cubicBezTo>
                <a:cubicBezTo>
                  <a:pt x="310544" y="354898"/>
                  <a:pt x="310196" y="355827"/>
                  <a:pt x="310312" y="356639"/>
                </a:cubicBezTo>
                <a:lnTo>
                  <a:pt x="312172" y="374171"/>
                </a:lnTo>
                <a:cubicBezTo>
                  <a:pt x="312289" y="375448"/>
                  <a:pt x="313219" y="376609"/>
                  <a:pt x="314498" y="376957"/>
                </a:cubicBezTo>
                <a:cubicBezTo>
                  <a:pt x="314847" y="377074"/>
                  <a:pt x="315079" y="377074"/>
                  <a:pt x="315428" y="377074"/>
                </a:cubicBezTo>
                <a:cubicBezTo>
                  <a:pt x="316358" y="377074"/>
                  <a:pt x="317405" y="376609"/>
                  <a:pt x="317986" y="375796"/>
                </a:cubicBezTo>
                <a:lnTo>
                  <a:pt x="327289" y="363606"/>
                </a:lnTo>
                <a:cubicBezTo>
                  <a:pt x="327637" y="363025"/>
                  <a:pt x="327870" y="362328"/>
                  <a:pt x="327870" y="361516"/>
                </a:cubicBezTo>
                <a:lnTo>
                  <a:pt x="327870" y="342010"/>
                </a:lnTo>
                <a:cubicBezTo>
                  <a:pt x="327870" y="340849"/>
                  <a:pt x="327289" y="339688"/>
                  <a:pt x="326358" y="339108"/>
                </a:cubicBezTo>
                <a:cubicBezTo>
                  <a:pt x="325312" y="338527"/>
                  <a:pt x="324149" y="338527"/>
                  <a:pt x="323103" y="339108"/>
                </a:cubicBezTo>
                <a:close/>
                <a:moveTo>
                  <a:pt x="278219" y="339108"/>
                </a:moveTo>
                <a:cubicBezTo>
                  <a:pt x="277289" y="339688"/>
                  <a:pt x="276708" y="340849"/>
                  <a:pt x="276708" y="342010"/>
                </a:cubicBezTo>
                <a:lnTo>
                  <a:pt x="276708" y="361516"/>
                </a:lnTo>
                <a:cubicBezTo>
                  <a:pt x="276708" y="362328"/>
                  <a:pt x="276940" y="363025"/>
                  <a:pt x="277289" y="363606"/>
                </a:cubicBezTo>
                <a:lnTo>
                  <a:pt x="286591" y="375796"/>
                </a:lnTo>
                <a:cubicBezTo>
                  <a:pt x="287173" y="376609"/>
                  <a:pt x="288219" y="377074"/>
                  <a:pt x="289149" y="377074"/>
                </a:cubicBezTo>
                <a:cubicBezTo>
                  <a:pt x="289498" y="377074"/>
                  <a:pt x="289731" y="377074"/>
                  <a:pt x="290080" y="376957"/>
                </a:cubicBezTo>
                <a:cubicBezTo>
                  <a:pt x="291359" y="376609"/>
                  <a:pt x="292289" y="375448"/>
                  <a:pt x="292405" y="374171"/>
                </a:cubicBezTo>
                <a:lnTo>
                  <a:pt x="294266" y="356639"/>
                </a:lnTo>
                <a:cubicBezTo>
                  <a:pt x="294382" y="355710"/>
                  <a:pt x="294033" y="354898"/>
                  <a:pt x="293452" y="354201"/>
                </a:cubicBezTo>
                <a:cubicBezTo>
                  <a:pt x="293103" y="353737"/>
                  <a:pt x="292638" y="353505"/>
                  <a:pt x="292173" y="353272"/>
                </a:cubicBezTo>
                <a:lnTo>
                  <a:pt x="292173" y="345145"/>
                </a:lnTo>
                <a:cubicBezTo>
                  <a:pt x="292173" y="343520"/>
                  <a:pt x="291010" y="342126"/>
                  <a:pt x="289498" y="341894"/>
                </a:cubicBezTo>
                <a:cubicBezTo>
                  <a:pt x="286824" y="341430"/>
                  <a:pt x="284149" y="340501"/>
                  <a:pt x="281475" y="339108"/>
                </a:cubicBezTo>
                <a:cubicBezTo>
                  <a:pt x="280428" y="338527"/>
                  <a:pt x="279266" y="338527"/>
                  <a:pt x="278219" y="339108"/>
                </a:cubicBezTo>
                <a:close/>
                <a:moveTo>
                  <a:pt x="456025" y="291733"/>
                </a:moveTo>
                <a:cubicBezTo>
                  <a:pt x="453351" y="293126"/>
                  <a:pt x="450676" y="294170"/>
                  <a:pt x="448002" y="294635"/>
                </a:cubicBezTo>
                <a:cubicBezTo>
                  <a:pt x="446490" y="294867"/>
                  <a:pt x="445328" y="296260"/>
                  <a:pt x="445328" y="297769"/>
                </a:cubicBezTo>
                <a:lnTo>
                  <a:pt x="445328" y="306011"/>
                </a:lnTo>
                <a:cubicBezTo>
                  <a:pt x="444862" y="306127"/>
                  <a:pt x="444397" y="306475"/>
                  <a:pt x="444048" y="306824"/>
                </a:cubicBezTo>
                <a:cubicBezTo>
                  <a:pt x="443467" y="307520"/>
                  <a:pt x="443118" y="308449"/>
                  <a:pt x="443235" y="309377"/>
                </a:cubicBezTo>
                <a:lnTo>
                  <a:pt x="445095" y="326790"/>
                </a:lnTo>
                <a:cubicBezTo>
                  <a:pt x="445211" y="328183"/>
                  <a:pt x="446142" y="329228"/>
                  <a:pt x="447421" y="329692"/>
                </a:cubicBezTo>
                <a:cubicBezTo>
                  <a:pt x="447769" y="329692"/>
                  <a:pt x="448002" y="329808"/>
                  <a:pt x="448351" y="329808"/>
                </a:cubicBezTo>
                <a:cubicBezTo>
                  <a:pt x="449397" y="329808"/>
                  <a:pt x="450328" y="329228"/>
                  <a:pt x="450909" y="328415"/>
                </a:cubicBezTo>
                <a:lnTo>
                  <a:pt x="460211" y="316226"/>
                </a:lnTo>
                <a:cubicBezTo>
                  <a:pt x="460560" y="315646"/>
                  <a:pt x="460793" y="314949"/>
                  <a:pt x="460793" y="314253"/>
                </a:cubicBezTo>
                <a:lnTo>
                  <a:pt x="460793" y="294635"/>
                </a:lnTo>
                <a:cubicBezTo>
                  <a:pt x="460793" y="293474"/>
                  <a:pt x="460211" y="292429"/>
                  <a:pt x="459281" y="291849"/>
                </a:cubicBezTo>
                <a:cubicBezTo>
                  <a:pt x="458235" y="291268"/>
                  <a:pt x="457072" y="291152"/>
                  <a:pt x="456025" y="291733"/>
                </a:cubicBezTo>
                <a:close/>
                <a:moveTo>
                  <a:pt x="414397" y="291733"/>
                </a:moveTo>
                <a:cubicBezTo>
                  <a:pt x="413467" y="291152"/>
                  <a:pt x="412188" y="291268"/>
                  <a:pt x="411141" y="291849"/>
                </a:cubicBezTo>
                <a:cubicBezTo>
                  <a:pt x="410211" y="292429"/>
                  <a:pt x="409630" y="293474"/>
                  <a:pt x="409630" y="294635"/>
                </a:cubicBezTo>
                <a:lnTo>
                  <a:pt x="409630" y="314253"/>
                </a:lnTo>
                <a:cubicBezTo>
                  <a:pt x="409630" y="314949"/>
                  <a:pt x="409862" y="315646"/>
                  <a:pt x="410211" y="316226"/>
                </a:cubicBezTo>
                <a:lnTo>
                  <a:pt x="419513" y="328415"/>
                </a:lnTo>
                <a:cubicBezTo>
                  <a:pt x="420095" y="329344"/>
                  <a:pt x="421141" y="329808"/>
                  <a:pt x="422072" y="329808"/>
                </a:cubicBezTo>
                <a:cubicBezTo>
                  <a:pt x="422420" y="329808"/>
                  <a:pt x="422653" y="329692"/>
                  <a:pt x="423002" y="329692"/>
                </a:cubicBezTo>
                <a:cubicBezTo>
                  <a:pt x="424281" y="329344"/>
                  <a:pt x="425211" y="328183"/>
                  <a:pt x="425327" y="326790"/>
                </a:cubicBezTo>
                <a:lnTo>
                  <a:pt x="427188" y="309377"/>
                </a:lnTo>
                <a:cubicBezTo>
                  <a:pt x="427304" y="308449"/>
                  <a:pt x="426955" y="307520"/>
                  <a:pt x="426374" y="306824"/>
                </a:cubicBezTo>
                <a:cubicBezTo>
                  <a:pt x="426025" y="306475"/>
                  <a:pt x="425560" y="306127"/>
                  <a:pt x="425095" y="306011"/>
                </a:cubicBezTo>
                <a:lnTo>
                  <a:pt x="425095" y="297769"/>
                </a:lnTo>
                <a:cubicBezTo>
                  <a:pt x="425095" y="296260"/>
                  <a:pt x="423932" y="294867"/>
                  <a:pt x="422420" y="294635"/>
                </a:cubicBezTo>
                <a:cubicBezTo>
                  <a:pt x="419746" y="294170"/>
                  <a:pt x="417072" y="293126"/>
                  <a:pt x="414397" y="291733"/>
                </a:cubicBezTo>
                <a:close/>
                <a:moveTo>
                  <a:pt x="190202" y="291733"/>
                </a:moveTo>
                <a:cubicBezTo>
                  <a:pt x="187527" y="293126"/>
                  <a:pt x="184853" y="294170"/>
                  <a:pt x="182179" y="294635"/>
                </a:cubicBezTo>
                <a:cubicBezTo>
                  <a:pt x="180667" y="294867"/>
                  <a:pt x="179504" y="296260"/>
                  <a:pt x="179504" y="297769"/>
                </a:cubicBezTo>
                <a:lnTo>
                  <a:pt x="179504" y="306011"/>
                </a:lnTo>
                <a:cubicBezTo>
                  <a:pt x="179039" y="306127"/>
                  <a:pt x="178574" y="306475"/>
                  <a:pt x="178225" y="306824"/>
                </a:cubicBezTo>
                <a:cubicBezTo>
                  <a:pt x="177644" y="307520"/>
                  <a:pt x="177295" y="308449"/>
                  <a:pt x="177411" y="309377"/>
                </a:cubicBezTo>
                <a:lnTo>
                  <a:pt x="179272" y="326790"/>
                </a:lnTo>
                <a:cubicBezTo>
                  <a:pt x="179388" y="328183"/>
                  <a:pt x="180318" y="329228"/>
                  <a:pt x="181597" y="329692"/>
                </a:cubicBezTo>
                <a:cubicBezTo>
                  <a:pt x="181946" y="329692"/>
                  <a:pt x="182179" y="329808"/>
                  <a:pt x="182527" y="329808"/>
                </a:cubicBezTo>
                <a:cubicBezTo>
                  <a:pt x="183458" y="329808"/>
                  <a:pt x="184504" y="329228"/>
                  <a:pt x="185086" y="328415"/>
                </a:cubicBezTo>
                <a:lnTo>
                  <a:pt x="194388" y="316226"/>
                </a:lnTo>
                <a:cubicBezTo>
                  <a:pt x="194737" y="315646"/>
                  <a:pt x="194969" y="314949"/>
                  <a:pt x="194969" y="314253"/>
                </a:cubicBezTo>
                <a:lnTo>
                  <a:pt x="194969" y="294635"/>
                </a:lnTo>
                <a:cubicBezTo>
                  <a:pt x="194969" y="293474"/>
                  <a:pt x="194388" y="292429"/>
                  <a:pt x="193458" y="291849"/>
                </a:cubicBezTo>
                <a:cubicBezTo>
                  <a:pt x="192411" y="291268"/>
                  <a:pt x="191132" y="291152"/>
                  <a:pt x="190202" y="291733"/>
                </a:cubicBezTo>
                <a:close/>
                <a:moveTo>
                  <a:pt x="148574" y="291733"/>
                </a:moveTo>
                <a:cubicBezTo>
                  <a:pt x="147527" y="291152"/>
                  <a:pt x="146364" y="291268"/>
                  <a:pt x="145318" y="291849"/>
                </a:cubicBezTo>
                <a:cubicBezTo>
                  <a:pt x="144388" y="292429"/>
                  <a:pt x="143806" y="293474"/>
                  <a:pt x="143806" y="294635"/>
                </a:cubicBezTo>
                <a:lnTo>
                  <a:pt x="143806" y="314253"/>
                </a:lnTo>
                <a:cubicBezTo>
                  <a:pt x="143806" y="314949"/>
                  <a:pt x="144039" y="315646"/>
                  <a:pt x="144388" y="316226"/>
                </a:cubicBezTo>
                <a:lnTo>
                  <a:pt x="153690" y="328415"/>
                </a:lnTo>
                <a:cubicBezTo>
                  <a:pt x="154271" y="329344"/>
                  <a:pt x="155202" y="329808"/>
                  <a:pt x="156248" y="329808"/>
                </a:cubicBezTo>
                <a:cubicBezTo>
                  <a:pt x="156597" y="329808"/>
                  <a:pt x="156830" y="329692"/>
                  <a:pt x="157178" y="329692"/>
                </a:cubicBezTo>
                <a:cubicBezTo>
                  <a:pt x="158458" y="329344"/>
                  <a:pt x="159388" y="328183"/>
                  <a:pt x="159504" y="326790"/>
                </a:cubicBezTo>
                <a:lnTo>
                  <a:pt x="161365" y="309377"/>
                </a:lnTo>
                <a:cubicBezTo>
                  <a:pt x="161481" y="308449"/>
                  <a:pt x="161132" y="307520"/>
                  <a:pt x="160551" y="306824"/>
                </a:cubicBezTo>
                <a:cubicBezTo>
                  <a:pt x="160202" y="306475"/>
                  <a:pt x="159737" y="306127"/>
                  <a:pt x="159272" y="306011"/>
                </a:cubicBezTo>
                <a:lnTo>
                  <a:pt x="159272" y="297769"/>
                </a:lnTo>
                <a:cubicBezTo>
                  <a:pt x="159272" y="296260"/>
                  <a:pt x="158109" y="294867"/>
                  <a:pt x="156597" y="294635"/>
                </a:cubicBezTo>
                <a:cubicBezTo>
                  <a:pt x="153923" y="294170"/>
                  <a:pt x="151248" y="293126"/>
                  <a:pt x="148574" y="291733"/>
                </a:cubicBezTo>
                <a:close/>
                <a:moveTo>
                  <a:pt x="286591" y="250753"/>
                </a:moveTo>
                <a:cubicBezTo>
                  <a:pt x="277289" y="250753"/>
                  <a:pt x="268335" y="254584"/>
                  <a:pt x="263801" y="256790"/>
                </a:cubicBezTo>
                <a:cubicBezTo>
                  <a:pt x="262638" y="257371"/>
                  <a:pt x="261940" y="258532"/>
                  <a:pt x="261940" y="259809"/>
                </a:cubicBezTo>
                <a:lnTo>
                  <a:pt x="261940" y="265614"/>
                </a:lnTo>
                <a:lnTo>
                  <a:pt x="260661" y="265614"/>
                </a:lnTo>
                <a:cubicBezTo>
                  <a:pt x="258801" y="265614"/>
                  <a:pt x="257289" y="267123"/>
                  <a:pt x="257289" y="268865"/>
                </a:cubicBezTo>
                <a:lnTo>
                  <a:pt x="257289" y="274322"/>
                </a:lnTo>
                <a:cubicBezTo>
                  <a:pt x="257289" y="275367"/>
                  <a:pt x="257870" y="276412"/>
                  <a:pt x="258801" y="277108"/>
                </a:cubicBezTo>
                <a:lnTo>
                  <a:pt x="262056" y="279082"/>
                </a:lnTo>
                <a:lnTo>
                  <a:pt x="262173" y="280475"/>
                </a:lnTo>
                <a:cubicBezTo>
                  <a:pt x="263219" y="288370"/>
                  <a:pt x="267638" y="298471"/>
                  <a:pt x="274033" y="307644"/>
                </a:cubicBezTo>
                <a:cubicBezTo>
                  <a:pt x="282056" y="319370"/>
                  <a:pt x="289498" y="324479"/>
                  <a:pt x="293452" y="324479"/>
                </a:cubicBezTo>
                <a:lnTo>
                  <a:pt x="311126" y="324479"/>
                </a:lnTo>
                <a:cubicBezTo>
                  <a:pt x="314963" y="324479"/>
                  <a:pt x="322521" y="319370"/>
                  <a:pt x="330544" y="307644"/>
                </a:cubicBezTo>
                <a:cubicBezTo>
                  <a:pt x="336940" y="298471"/>
                  <a:pt x="341358" y="288370"/>
                  <a:pt x="342405" y="280475"/>
                </a:cubicBezTo>
                <a:lnTo>
                  <a:pt x="342521" y="279082"/>
                </a:lnTo>
                <a:lnTo>
                  <a:pt x="345777" y="277108"/>
                </a:lnTo>
                <a:cubicBezTo>
                  <a:pt x="346707" y="276412"/>
                  <a:pt x="347288" y="275367"/>
                  <a:pt x="347288" y="274322"/>
                </a:cubicBezTo>
                <a:lnTo>
                  <a:pt x="347288" y="268865"/>
                </a:lnTo>
                <a:cubicBezTo>
                  <a:pt x="347288" y="267123"/>
                  <a:pt x="345777" y="265614"/>
                  <a:pt x="343916" y="265614"/>
                </a:cubicBezTo>
                <a:lnTo>
                  <a:pt x="342172" y="265614"/>
                </a:lnTo>
                <a:cubicBezTo>
                  <a:pt x="341940" y="265150"/>
                  <a:pt x="341591" y="264801"/>
                  <a:pt x="341126" y="264569"/>
                </a:cubicBezTo>
                <a:cubicBezTo>
                  <a:pt x="340195" y="263989"/>
                  <a:pt x="339033" y="263873"/>
                  <a:pt x="337986" y="264337"/>
                </a:cubicBezTo>
                <a:cubicBezTo>
                  <a:pt x="333568" y="266311"/>
                  <a:pt x="329265" y="267240"/>
                  <a:pt x="324963" y="267240"/>
                </a:cubicBezTo>
                <a:cubicBezTo>
                  <a:pt x="317521" y="267240"/>
                  <a:pt x="310777" y="264221"/>
                  <a:pt x="304847" y="258183"/>
                </a:cubicBezTo>
                <a:cubicBezTo>
                  <a:pt x="300196" y="253307"/>
                  <a:pt x="294033" y="250753"/>
                  <a:pt x="286591" y="250753"/>
                </a:cubicBezTo>
                <a:close/>
                <a:moveTo>
                  <a:pt x="419513" y="203509"/>
                </a:moveTo>
                <a:cubicBezTo>
                  <a:pt x="410211" y="203509"/>
                  <a:pt x="401258" y="207339"/>
                  <a:pt x="396723" y="209545"/>
                </a:cubicBezTo>
                <a:cubicBezTo>
                  <a:pt x="395560" y="210125"/>
                  <a:pt x="394862" y="211286"/>
                  <a:pt x="394862" y="212447"/>
                </a:cubicBezTo>
                <a:lnTo>
                  <a:pt x="394862" y="218367"/>
                </a:lnTo>
                <a:lnTo>
                  <a:pt x="393583" y="218367"/>
                </a:lnTo>
                <a:cubicBezTo>
                  <a:pt x="391723" y="218367"/>
                  <a:pt x="390211" y="219760"/>
                  <a:pt x="390211" y="221618"/>
                </a:cubicBezTo>
                <a:lnTo>
                  <a:pt x="390211" y="226958"/>
                </a:lnTo>
                <a:cubicBezTo>
                  <a:pt x="390211" y="228118"/>
                  <a:pt x="390792" y="229163"/>
                  <a:pt x="391723" y="229744"/>
                </a:cubicBezTo>
                <a:lnTo>
                  <a:pt x="394978" y="231833"/>
                </a:lnTo>
                <a:lnTo>
                  <a:pt x="395095" y="233226"/>
                </a:lnTo>
                <a:cubicBezTo>
                  <a:pt x="396141" y="241004"/>
                  <a:pt x="400560" y="251219"/>
                  <a:pt x="406955" y="260390"/>
                </a:cubicBezTo>
                <a:cubicBezTo>
                  <a:pt x="414979" y="271998"/>
                  <a:pt x="422537" y="277222"/>
                  <a:pt x="426374" y="277222"/>
                </a:cubicBezTo>
                <a:lnTo>
                  <a:pt x="444048" y="277222"/>
                </a:lnTo>
                <a:cubicBezTo>
                  <a:pt x="448002" y="277222"/>
                  <a:pt x="455444" y="271998"/>
                  <a:pt x="463467" y="260390"/>
                </a:cubicBezTo>
                <a:cubicBezTo>
                  <a:pt x="469863" y="251219"/>
                  <a:pt x="474281" y="241004"/>
                  <a:pt x="475328" y="233226"/>
                </a:cubicBezTo>
                <a:lnTo>
                  <a:pt x="475444" y="231833"/>
                </a:lnTo>
                <a:lnTo>
                  <a:pt x="478700" y="229744"/>
                </a:lnTo>
                <a:cubicBezTo>
                  <a:pt x="479630" y="229163"/>
                  <a:pt x="480211" y="228118"/>
                  <a:pt x="480211" y="226958"/>
                </a:cubicBezTo>
                <a:lnTo>
                  <a:pt x="480211" y="221618"/>
                </a:lnTo>
                <a:cubicBezTo>
                  <a:pt x="480211" y="219760"/>
                  <a:pt x="478700" y="218367"/>
                  <a:pt x="476839" y="218367"/>
                </a:cubicBezTo>
                <a:lnTo>
                  <a:pt x="475095" y="218367"/>
                </a:lnTo>
                <a:cubicBezTo>
                  <a:pt x="474863" y="217903"/>
                  <a:pt x="474514" y="217555"/>
                  <a:pt x="474049" y="217206"/>
                </a:cubicBezTo>
                <a:cubicBezTo>
                  <a:pt x="473118" y="216626"/>
                  <a:pt x="471956" y="216510"/>
                  <a:pt x="470909" y="216974"/>
                </a:cubicBezTo>
                <a:cubicBezTo>
                  <a:pt x="466490" y="218948"/>
                  <a:pt x="462188" y="219992"/>
                  <a:pt x="457886" y="219992"/>
                </a:cubicBezTo>
                <a:cubicBezTo>
                  <a:pt x="450444" y="219992"/>
                  <a:pt x="443700" y="216858"/>
                  <a:pt x="437769" y="210822"/>
                </a:cubicBezTo>
                <a:cubicBezTo>
                  <a:pt x="433118" y="205946"/>
                  <a:pt x="426955" y="203509"/>
                  <a:pt x="419513" y="203509"/>
                </a:cubicBezTo>
                <a:close/>
                <a:moveTo>
                  <a:pt x="153690" y="203509"/>
                </a:moveTo>
                <a:cubicBezTo>
                  <a:pt x="144388" y="203509"/>
                  <a:pt x="135434" y="207339"/>
                  <a:pt x="130899" y="209545"/>
                </a:cubicBezTo>
                <a:cubicBezTo>
                  <a:pt x="129736" y="210125"/>
                  <a:pt x="129039" y="211286"/>
                  <a:pt x="129039" y="212447"/>
                </a:cubicBezTo>
                <a:lnTo>
                  <a:pt x="129039" y="218367"/>
                </a:lnTo>
                <a:lnTo>
                  <a:pt x="127760" y="218367"/>
                </a:lnTo>
                <a:cubicBezTo>
                  <a:pt x="125899" y="218367"/>
                  <a:pt x="124388" y="219760"/>
                  <a:pt x="124388" y="221618"/>
                </a:cubicBezTo>
                <a:lnTo>
                  <a:pt x="124388" y="226958"/>
                </a:lnTo>
                <a:cubicBezTo>
                  <a:pt x="124388" y="228118"/>
                  <a:pt x="124969" y="229163"/>
                  <a:pt x="125899" y="229744"/>
                </a:cubicBezTo>
                <a:lnTo>
                  <a:pt x="129155" y="231833"/>
                </a:lnTo>
                <a:lnTo>
                  <a:pt x="129271" y="233226"/>
                </a:lnTo>
                <a:cubicBezTo>
                  <a:pt x="130318" y="241004"/>
                  <a:pt x="134736" y="251219"/>
                  <a:pt x="141132" y="260390"/>
                </a:cubicBezTo>
                <a:cubicBezTo>
                  <a:pt x="149155" y="271998"/>
                  <a:pt x="156597" y="277222"/>
                  <a:pt x="160551" y="277222"/>
                </a:cubicBezTo>
                <a:lnTo>
                  <a:pt x="178225" y="277222"/>
                </a:lnTo>
                <a:cubicBezTo>
                  <a:pt x="182062" y="277222"/>
                  <a:pt x="189620" y="271998"/>
                  <a:pt x="197644" y="260390"/>
                </a:cubicBezTo>
                <a:cubicBezTo>
                  <a:pt x="204039" y="251219"/>
                  <a:pt x="208458" y="241004"/>
                  <a:pt x="209504" y="233226"/>
                </a:cubicBezTo>
                <a:lnTo>
                  <a:pt x="209621" y="231833"/>
                </a:lnTo>
                <a:lnTo>
                  <a:pt x="212876" y="229744"/>
                </a:lnTo>
                <a:cubicBezTo>
                  <a:pt x="213807" y="229163"/>
                  <a:pt x="214388" y="228118"/>
                  <a:pt x="214388" y="226958"/>
                </a:cubicBezTo>
                <a:lnTo>
                  <a:pt x="214388" y="221618"/>
                </a:lnTo>
                <a:cubicBezTo>
                  <a:pt x="214388" y="219760"/>
                  <a:pt x="212876" y="218367"/>
                  <a:pt x="211016" y="218367"/>
                </a:cubicBezTo>
                <a:lnTo>
                  <a:pt x="209272" y="218367"/>
                </a:lnTo>
                <a:cubicBezTo>
                  <a:pt x="209039" y="217903"/>
                  <a:pt x="208690" y="217555"/>
                  <a:pt x="208225" y="217206"/>
                </a:cubicBezTo>
                <a:cubicBezTo>
                  <a:pt x="207295" y="216626"/>
                  <a:pt x="206132" y="216510"/>
                  <a:pt x="205086" y="216974"/>
                </a:cubicBezTo>
                <a:cubicBezTo>
                  <a:pt x="200667" y="218948"/>
                  <a:pt x="196248" y="219992"/>
                  <a:pt x="192062" y="219992"/>
                </a:cubicBezTo>
                <a:cubicBezTo>
                  <a:pt x="184620" y="219992"/>
                  <a:pt x="177876" y="216858"/>
                  <a:pt x="171946" y="210822"/>
                </a:cubicBezTo>
                <a:cubicBezTo>
                  <a:pt x="167295" y="205946"/>
                  <a:pt x="161132" y="203509"/>
                  <a:pt x="153690" y="203509"/>
                </a:cubicBezTo>
                <a:close/>
                <a:moveTo>
                  <a:pt x="294033" y="188521"/>
                </a:moveTo>
                <a:lnTo>
                  <a:pt x="310544" y="188521"/>
                </a:lnTo>
                <a:cubicBezTo>
                  <a:pt x="338916" y="188521"/>
                  <a:pt x="361823" y="211510"/>
                  <a:pt x="361823" y="239723"/>
                </a:cubicBezTo>
                <a:lnTo>
                  <a:pt x="361823" y="255745"/>
                </a:lnTo>
                <a:cubicBezTo>
                  <a:pt x="363800" y="258416"/>
                  <a:pt x="364846" y="261667"/>
                  <a:pt x="364846" y="264917"/>
                </a:cubicBezTo>
                <a:lnTo>
                  <a:pt x="364846" y="276412"/>
                </a:lnTo>
                <a:cubicBezTo>
                  <a:pt x="364846" y="281056"/>
                  <a:pt x="362753" y="285468"/>
                  <a:pt x="359149" y="288486"/>
                </a:cubicBezTo>
                <a:cubicBezTo>
                  <a:pt x="358219" y="291389"/>
                  <a:pt x="357172" y="294292"/>
                  <a:pt x="355893" y="297194"/>
                </a:cubicBezTo>
                <a:cubicBezTo>
                  <a:pt x="353219" y="304044"/>
                  <a:pt x="349381" y="311243"/>
                  <a:pt x="344847" y="317861"/>
                </a:cubicBezTo>
                <a:cubicBezTo>
                  <a:pt x="342870" y="320647"/>
                  <a:pt x="340312" y="324014"/>
                  <a:pt x="337289" y="327381"/>
                </a:cubicBezTo>
                <a:cubicBezTo>
                  <a:pt x="340079" y="329355"/>
                  <a:pt x="342056" y="331677"/>
                  <a:pt x="342870" y="334347"/>
                </a:cubicBezTo>
                <a:lnTo>
                  <a:pt x="379498" y="345377"/>
                </a:lnTo>
                <a:cubicBezTo>
                  <a:pt x="397288" y="350486"/>
                  <a:pt x="410195" y="403893"/>
                  <a:pt x="416474" y="437796"/>
                </a:cubicBezTo>
                <a:cubicBezTo>
                  <a:pt x="386591" y="456024"/>
                  <a:pt x="352637" y="466822"/>
                  <a:pt x="316824" y="469144"/>
                </a:cubicBezTo>
                <a:cubicBezTo>
                  <a:pt x="311940" y="469492"/>
                  <a:pt x="306940" y="469724"/>
                  <a:pt x="302172" y="469724"/>
                </a:cubicBezTo>
                <a:lnTo>
                  <a:pt x="302056" y="469724"/>
                </a:lnTo>
                <a:cubicBezTo>
                  <a:pt x="260661" y="469724"/>
                  <a:pt x="221708" y="457998"/>
                  <a:pt x="188336" y="437796"/>
                </a:cubicBezTo>
                <a:cubicBezTo>
                  <a:pt x="194615" y="404474"/>
                  <a:pt x="207406" y="350486"/>
                  <a:pt x="225080" y="345377"/>
                </a:cubicBezTo>
                <a:lnTo>
                  <a:pt x="261708" y="334347"/>
                </a:lnTo>
                <a:cubicBezTo>
                  <a:pt x="262522" y="331677"/>
                  <a:pt x="264498" y="329355"/>
                  <a:pt x="267289" y="327381"/>
                </a:cubicBezTo>
                <a:cubicBezTo>
                  <a:pt x="264266" y="324014"/>
                  <a:pt x="261708" y="320647"/>
                  <a:pt x="259731" y="317861"/>
                </a:cubicBezTo>
                <a:cubicBezTo>
                  <a:pt x="255196" y="311243"/>
                  <a:pt x="251359" y="304044"/>
                  <a:pt x="248684" y="297194"/>
                </a:cubicBezTo>
                <a:cubicBezTo>
                  <a:pt x="247405" y="294292"/>
                  <a:pt x="246359" y="291273"/>
                  <a:pt x="245429" y="288486"/>
                </a:cubicBezTo>
                <a:cubicBezTo>
                  <a:pt x="241824" y="285468"/>
                  <a:pt x="239731" y="281056"/>
                  <a:pt x="239731" y="276412"/>
                </a:cubicBezTo>
                <a:lnTo>
                  <a:pt x="239731" y="264917"/>
                </a:lnTo>
                <a:cubicBezTo>
                  <a:pt x="239731" y="261667"/>
                  <a:pt x="240778" y="258416"/>
                  <a:pt x="242754" y="255745"/>
                </a:cubicBezTo>
                <a:lnTo>
                  <a:pt x="242754" y="239723"/>
                </a:lnTo>
                <a:cubicBezTo>
                  <a:pt x="242754" y="211510"/>
                  <a:pt x="265661" y="188521"/>
                  <a:pt x="294033" y="188521"/>
                </a:cubicBezTo>
                <a:close/>
                <a:moveTo>
                  <a:pt x="426955" y="141171"/>
                </a:moveTo>
                <a:lnTo>
                  <a:pt x="443583" y="141171"/>
                </a:lnTo>
                <a:cubicBezTo>
                  <a:pt x="471839" y="141171"/>
                  <a:pt x="494863" y="164156"/>
                  <a:pt x="494863" y="192364"/>
                </a:cubicBezTo>
                <a:lnTo>
                  <a:pt x="494863" y="208500"/>
                </a:lnTo>
                <a:cubicBezTo>
                  <a:pt x="496723" y="211170"/>
                  <a:pt x="497770" y="214420"/>
                  <a:pt x="497770" y="217671"/>
                </a:cubicBezTo>
                <a:lnTo>
                  <a:pt x="497770" y="229047"/>
                </a:lnTo>
                <a:cubicBezTo>
                  <a:pt x="497770" y="233690"/>
                  <a:pt x="495677" y="238218"/>
                  <a:pt x="492072" y="241120"/>
                </a:cubicBezTo>
                <a:cubicBezTo>
                  <a:pt x="491142" y="244022"/>
                  <a:pt x="490095" y="246924"/>
                  <a:pt x="488816" y="249826"/>
                </a:cubicBezTo>
                <a:cubicBezTo>
                  <a:pt x="486142" y="256791"/>
                  <a:pt x="482305" y="263872"/>
                  <a:pt x="477770" y="270605"/>
                </a:cubicBezTo>
                <a:cubicBezTo>
                  <a:pt x="475793" y="273391"/>
                  <a:pt x="473235" y="276758"/>
                  <a:pt x="470211" y="280124"/>
                </a:cubicBezTo>
                <a:cubicBezTo>
                  <a:pt x="473002" y="282098"/>
                  <a:pt x="474979" y="284303"/>
                  <a:pt x="475793" y="286973"/>
                </a:cubicBezTo>
                <a:lnTo>
                  <a:pt x="512421" y="298117"/>
                </a:lnTo>
                <a:cubicBezTo>
                  <a:pt x="513816" y="298465"/>
                  <a:pt x="515212" y="299278"/>
                  <a:pt x="516607" y="300323"/>
                </a:cubicBezTo>
                <a:cubicBezTo>
                  <a:pt x="508467" y="334800"/>
                  <a:pt x="491956" y="367071"/>
                  <a:pt x="467770" y="394583"/>
                </a:cubicBezTo>
                <a:cubicBezTo>
                  <a:pt x="456839" y="407120"/>
                  <a:pt x="444746" y="418148"/>
                  <a:pt x="431607" y="427667"/>
                </a:cubicBezTo>
                <a:lnTo>
                  <a:pt x="428002" y="427667"/>
                </a:lnTo>
                <a:cubicBezTo>
                  <a:pt x="426490" y="419890"/>
                  <a:pt x="424630" y="411532"/>
                  <a:pt x="422537" y="403173"/>
                </a:cubicBezTo>
                <a:cubicBezTo>
                  <a:pt x="408467" y="346873"/>
                  <a:pt x="394164" y="335961"/>
                  <a:pt x="383234" y="332826"/>
                </a:cubicBezTo>
                <a:lnTo>
                  <a:pt x="356141" y="324584"/>
                </a:lnTo>
                <a:cubicBezTo>
                  <a:pt x="361025" y="317387"/>
                  <a:pt x="365095" y="309726"/>
                  <a:pt x="368002" y="302180"/>
                </a:cubicBezTo>
                <a:cubicBezTo>
                  <a:pt x="369048" y="299975"/>
                  <a:pt x="369862" y="297769"/>
                  <a:pt x="370676" y="295563"/>
                </a:cubicBezTo>
                <a:cubicBezTo>
                  <a:pt x="371141" y="294983"/>
                  <a:pt x="371606" y="294402"/>
                  <a:pt x="372071" y="293822"/>
                </a:cubicBezTo>
                <a:lnTo>
                  <a:pt x="394630" y="286973"/>
                </a:lnTo>
                <a:cubicBezTo>
                  <a:pt x="395560" y="284303"/>
                  <a:pt x="397420" y="282098"/>
                  <a:pt x="400211" y="280124"/>
                </a:cubicBezTo>
                <a:cubicBezTo>
                  <a:pt x="397188" y="276758"/>
                  <a:pt x="394630" y="273391"/>
                  <a:pt x="392769" y="270605"/>
                </a:cubicBezTo>
                <a:cubicBezTo>
                  <a:pt x="388118" y="263872"/>
                  <a:pt x="384281" y="256791"/>
                  <a:pt x="381723" y="249826"/>
                </a:cubicBezTo>
                <a:cubicBezTo>
                  <a:pt x="380327" y="246924"/>
                  <a:pt x="379281" y="244022"/>
                  <a:pt x="378350" y="241120"/>
                </a:cubicBezTo>
                <a:cubicBezTo>
                  <a:pt x="374746" y="238218"/>
                  <a:pt x="372653" y="233690"/>
                  <a:pt x="372653" y="229047"/>
                </a:cubicBezTo>
                <a:lnTo>
                  <a:pt x="372653" y="217671"/>
                </a:lnTo>
                <a:cubicBezTo>
                  <a:pt x="372653" y="214420"/>
                  <a:pt x="373699" y="211170"/>
                  <a:pt x="375676" y="208500"/>
                </a:cubicBezTo>
                <a:lnTo>
                  <a:pt x="375676" y="192364"/>
                </a:lnTo>
                <a:cubicBezTo>
                  <a:pt x="375676" y="164156"/>
                  <a:pt x="398583" y="141171"/>
                  <a:pt x="426955" y="141171"/>
                </a:cubicBezTo>
                <a:close/>
                <a:moveTo>
                  <a:pt x="161016" y="141171"/>
                </a:moveTo>
                <a:lnTo>
                  <a:pt x="177644" y="141171"/>
                </a:lnTo>
                <a:cubicBezTo>
                  <a:pt x="206016" y="141171"/>
                  <a:pt x="228923" y="164156"/>
                  <a:pt x="228923" y="192364"/>
                </a:cubicBezTo>
                <a:lnTo>
                  <a:pt x="228923" y="208500"/>
                </a:lnTo>
                <a:cubicBezTo>
                  <a:pt x="230900" y="211170"/>
                  <a:pt x="231946" y="214420"/>
                  <a:pt x="231946" y="217671"/>
                </a:cubicBezTo>
                <a:lnTo>
                  <a:pt x="231946" y="229047"/>
                </a:lnTo>
                <a:cubicBezTo>
                  <a:pt x="231946" y="233690"/>
                  <a:pt x="229853" y="238218"/>
                  <a:pt x="226249" y="241120"/>
                </a:cubicBezTo>
                <a:cubicBezTo>
                  <a:pt x="225318" y="244022"/>
                  <a:pt x="224272" y="246924"/>
                  <a:pt x="222993" y="249826"/>
                </a:cubicBezTo>
                <a:cubicBezTo>
                  <a:pt x="220318" y="256791"/>
                  <a:pt x="216481" y="263872"/>
                  <a:pt x="211830" y="270605"/>
                </a:cubicBezTo>
                <a:cubicBezTo>
                  <a:pt x="209969" y="273391"/>
                  <a:pt x="207411" y="276758"/>
                  <a:pt x="204388" y="280124"/>
                </a:cubicBezTo>
                <a:cubicBezTo>
                  <a:pt x="207179" y="282098"/>
                  <a:pt x="209039" y="284303"/>
                  <a:pt x="209969" y="286973"/>
                </a:cubicBezTo>
                <a:lnTo>
                  <a:pt x="232528" y="293822"/>
                </a:lnTo>
                <a:cubicBezTo>
                  <a:pt x="232993" y="294402"/>
                  <a:pt x="233458" y="294983"/>
                  <a:pt x="233923" y="295563"/>
                </a:cubicBezTo>
                <a:cubicBezTo>
                  <a:pt x="234737" y="297769"/>
                  <a:pt x="235667" y="299975"/>
                  <a:pt x="236597" y="302180"/>
                </a:cubicBezTo>
                <a:cubicBezTo>
                  <a:pt x="239505" y="309726"/>
                  <a:pt x="243574" y="317503"/>
                  <a:pt x="248458" y="324584"/>
                </a:cubicBezTo>
                <a:lnTo>
                  <a:pt x="221365" y="332826"/>
                </a:lnTo>
                <a:cubicBezTo>
                  <a:pt x="210551" y="335961"/>
                  <a:pt x="196248" y="346989"/>
                  <a:pt x="182179" y="404218"/>
                </a:cubicBezTo>
                <a:cubicBezTo>
                  <a:pt x="180086" y="412344"/>
                  <a:pt x="178341" y="420354"/>
                  <a:pt x="176946" y="427667"/>
                </a:cubicBezTo>
                <a:lnTo>
                  <a:pt x="173225" y="427667"/>
                </a:lnTo>
                <a:cubicBezTo>
                  <a:pt x="131248" y="397253"/>
                  <a:pt x="100318" y="352445"/>
                  <a:pt x="87992" y="300323"/>
                </a:cubicBezTo>
                <a:cubicBezTo>
                  <a:pt x="89387" y="299278"/>
                  <a:pt x="90783" y="298465"/>
                  <a:pt x="92178" y="298117"/>
                </a:cubicBezTo>
                <a:lnTo>
                  <a:pt x="128806" y="286973"/>
                </a:lnTo>
                <a:cubicBezTo>
                  <a:pt x="129620" y="284303"/>
                  <a:pt x="131597" y="282098"/>
                  <a:pt x="134388" y="280124"/>
                </a:cubicBezTo>
                <a:cubicBezTo>
                  <a:pt x="131364" y="276758"/>
                  <a:pt x="128806" y="273391"/>
                  <a:pt x="126829" y="270605"/>
                </a:cubicBezTo>
                <a:cubicBezTo>
                  <a:pt x="122295" y="263872"/>
                  <a:pt x="118457" y="256791"/>
                  <a:pt x="115783" y="249826"/>
                </a:cubicBezTo>
                <a:cubicBezTo>
                  <a:pt x="114504" y="246924"/>
                  <a:pt x="113457" y="244022"/>
                  <a:pt x="112527" y="241120"/>
                </a:cubicBezTo>
                <a:cubicBezTo>
                  <a:pt x="108922" y="238218"/>
                  <a:pt x="106829" y="233690"/>
                  <a:pt x="106829" y="229047"/>
                </a:cubicBezTo>
                <a:lnTo>
                  <a:pt x="106829" y="217671"/>
                </a:lnTo>
                <a:cubicBezTo>
                  <a:pt x="106829" y="214420"/>
                  <a:pt x="107876" y="211170"/>
                  <a:pt x="109736" y="208500"/>
                </a:cubicBezTo>
                <a:lnTo>
                  <a:pt x="109736" y="192364"/>
                </a:lnTo>
                <a:cubicBezTo>
                  <a:pt x="109736" y="164156"/>
                  <a:pt x="132760" y="141171"/>
                  <a:pt x="161016" y="141171"/>
                </a:cubicBezTo>
                <a:close/>
                <a:moveTo>
                  <a:pt x="159499" y="77"/>
                </a:moveTo>
                <a:cubicBezTo>
                  <a:pt x="171127" y="-736"/>
                  <a:pt x="182173" y="4953"/>
                  <a:pt x="188220" y="14938"/>
                </a:cubicBezTo>
                <a:cubicBezTo>
                  <a:pt x="197173" y="29682"/>
                  <a:pt x="192522" y="48839"/>
                  <a:pt x="177755" y="57778"/>
                </a:cubicBezTo>
                <a:cubicBezTo>
                  <a:pt x="101012" y="104334"/>
                  <a:pt x="57059" y="188855"/>
                  <a:pt x="62873" y="278367"/>
                </a:cubicBezTo>
                <a:cubicBezTo>
                  <a:pt x="71594" y="410140"/>
                  <a:pt x="186127" y="510218"/>
                  <a:pt x="318101" y="501510"/>
                </a:cubicBezTo>
                <a:cubicBezTo>
                  <a:pt x="450076" y="492919"/>
                  <a:pt x="550307" y="378561"/>
                  <a:pt x="541702" y="246788"/>
                </a:cubicBezTo>
                <a:cubicBezTo>
                  <a:pt x="538097" y="193034"/>
                  <a:pt x="516702" y="142415"/>
                  <a:pt x="481005" y="102825"/>
                </a:cubicBezTo>
                <a:lnTo>
                  <a:pt x="477168" y="108630"/>
                </a:lnTo>
                <a:cubicBezTo>
                  <a:pt x="473331" y="114551"/>
                  <a:pt x="466587" y="117918"/>
                  <a:pt x="459610" y="117570"/>
                </a:cubicBezTo>
                <a:cubicBezTo>
                  <a:pt x="452518" y="117105"/>
                  <a:pt x="446239" y="113042"/>
                  <a:pt x="443099" y="106772"/>
                </a:cubicBezTo>
                <a:lnTo>
                  <a:pt x="404728" y="30727"/>
                </a:lnTo>
                <a:cubicBezTo>
                  <a:pt x="401588" y="24458"/>
                  <a:pt x="401937" y="17027"/>
                  <a:pt x="405890" y="11106"/>
                </a:cubicBezTo>
                <a:cubicBezTo>
                  <a:pt x="409728" y="5185"/>
                  <a:pt x="416472" y="1818"/>
                  <a:pt x="423448" y="2167"/>
                </a:cubicBezTo>
                <a:lnTo>
                  <a:pt x="508563" y="7043"/>
                </a:lnTo>
                <a:cubicBezTo>
                  <a:pt x="515540" y="7391"/>
                  <a:pt x="521819" y="11571"/>
                  <a:pt x="525074" y="17840"/>
                </a:cubicBezTo>
                <a:cubicBezTo>
                  <a:pt x="528214" y="24110"/>
                  <a:pt x="527749" y="31656"/>
                  <a:pt x="523912" y="37577"/>
                </a:cubicBezTo>
                <a:lnTo>
                  <a:pt x="516237" y="49303"/>
                </a:lnTo>
                <a:cubicBezTo>
                  <a:pt x="538330" y="71362"/>
                  <a:pt x="556818" y="96672"/>
                  <a:pt x="571236" y="124536"/>
                </a:cubicBezTo>
                <a:cubicBezTo>
                  <a:pt x="590190" y="161339"/>
                  <a:pt x="601236" y="201045"/>
                  <a:pt x="603910" y="242725"/>
                </a:cubicBezTo>
                <a:cubicBezTo>
                  <a:pt x="609259" y="323182"/>
                  <a:pt x="582864" y="400852"/>
                  <a:pt x="529609" y="461456"/>
                </a:cubicBezTo>
                <a:cubicBezTo>
                  <a:pt x="476471" y="522176"/>
                  <a:pt x="402751" y="558399"/>
                  <a:pt x="322171" y="563740"/>
                </a:cubicBezTo>
                <a:cubicBezTo>
                  <a:pt x="241591" y="569080"/>
                  <a:pt x="163802" y="542726"/>
                  <a:pt x="103105" y="489552"/>
                </a:cubicBezTo>
                <a:cubicBezTo>
                  <a:pt x="42292" y="436495"/>
                  <a:pt x="5897" y="362888"/>
                  <a:pt x="665" y="282431"/>
                </a:cubicBezTo>
                <a:cubicBezTo>
                  <a:pt x="-6777" y="169698"/>
                  <a:pt x="48687" y="63235"/>
                  <a:pt x="145313" y="4489"/>
                </a:cubicBezTo>
                <a:cubicBezTo>
                  <a:pt x="149732" y="1935"/>
                  <a:pt x="154499" y="425"/>
                  <a:pt x="159499" y="77"/>
                </a:cubicBezTo>
                <a:close/>
              </a:path>
            </a:pathLst>
          </a:custGeom>
          <a:solidFill>
            <a:srgbClr val="00B0F0"/>
          </a:solidFill>
          <a:ln>
            <a:noFill/>
          </a:ln>
        </p:spPr>
      </p:sp>
      <p:sp>
        <p:nvSpPr>
          <p:cNvPr id="38" name="on-bulb_72416"/>
          <p:cNvSpPr>
            <a:spLocks noChangeAspect="1"/>
          </p:cNvSpPr>
          <p:nvPr/>
        </p:nvSpPr>
        <p:spPr bwMode="auto">
          <a:xfrm>
            <a:off x="7045814" y="3591634"/>
            <a:ext cx="563916" cy="609685"/>
          </a:xfrm>
          <a:custGeom>
            <a:avLst/>
            <a:gdLst>
              <a:gd name="connsiteX0" fmla="*/ 236041 w 559936"/>
              <a:gd name="connsiteY0" fmla="*/ 543142 h 605381"/>
              <a:gd name="connsiteX1" fmla="*/ 324036 w 559936"/>
              <a:gd name="connsiteY1" fmla="*/ 543142 h 605381"/>
              <a:gd name="connsiteX2" fmla="*/ 324036 w 559936"/>
              <a:gd name="connsiteY2" fmla="*/ 561469 h 605381"/>
              <a:gd name="connsiteX3" fmla="*/ 280038 w 559936"/>
              <a:gd name="connsiteY3" fmla="*/ 605381 h 605381"/>
              <a:gd name="connsiteX4" fmla="*/ 236041 w 559936"/>
              <a:gd name="connsiteY4" fmla="*/ 561469 h 605381"/>
              <a:gd name="connsiteX5" fmla="*/ 442809 w 559936"/>
              <a:gd name="connsiteY5" fmla="*/ 259187 h 605381"/>
              <a:gd name="connsiteX6" fmla="*/ 539582 w 559936"/>
              <a:gd name="connsiteY6" fmla="*/ 259187 h 605381"/>
              <a:gd name="connsiteX7" fmla="*/ 559936 w 559936"/>
              <a:gd name="connsiteY7" fmla="*/ 279510 h 605381"/>
              <a:gd name="connsiteX8" fmla="*/ 539582 w 559936"/>
              <a:gd name="connsiteY8" fmla="*/ 299833 h 605381"/>
              <a:gd name="connsiteX9" fmla="*/ 442809 w 559936"/>
              <a:gd name="connsiteY9" fmla="*/ 299833 h 605381"/>
              <a:gd name="connsiteX10" fmla="*/ 422545 w 559936"/>
              <a:gd name="connsiteY10" fmla="*/ 279510 h 605381"/>
              <a:gd name="connsiteX11" fmla="*/ 442809 w 559936"/>
              <a:gd name="connsiteY11" fmla="*/ 259187 h 605381"/>
              <a:gd name="connsiteX12" fmla="*/ 20361 w 559936"/>
              <a:gd name="connsiteY12" fmla="*/ 259187 h 605381"/>
              <a:gd name="connsiteX13" fmla="*/ 117170 w 559936"/>
              <a:gd name="connsiteY13" fmla="*/ 259187 h 605381"/>
              <a:gd name="connsiteX14" fmla="*/ 137532 w 559936"/>
              <a:gd name="connsiteY14" fmla="*/ 279510 h 605381"/>
              <a:gd name="connsiteX15" fmla="*/ 117170 w 559936"/>
              <a:gd name="connsiteY15" fmla="*/ 299833 h 605381"/>
              <a:gd name="connsiteX16" fmla="*/ 20361 w 559936"/>
              <a:gd name="connsiteY16" fmla="*/ 299833 h 605381"/>
              <a:gd name="connsiteX17" fmla="*/ 0 w 559936"/>
              <a:gd name="connsiteY17" fmla="*/ 279510 h 605381"/>
              <a:gd name="connsiteX18" fmla="*/ 20361 w 559936"/>
              <a:gd name="connsiteY18" fmla="*/ 259187 h 605381"/>
              <a:gd name="connsiteX19" fmla="*/ 280038 w 559936"/>
              <a:gd name="connsiteY19" fmla="*/ 155032 h 605381"/>
              <a:gd name="connsiteX20" fmla="*/ 406174 w 559936"/>
              <a:gd name="connsiteY20" fmla="*/ 280982 h 605381"/>
              <a:gd name="connsiteX21" fmla="*/ 372641 w 559936"/>
              <a:gd name="connsiteY21" fmla="*/ 383249 h 605381"/>
              <a:gd name="connsiteX22" fmla="*/ 327839 w 559936"/>
              <a:gd name="connsiteY22" fmla="*/ 494862 h 605381"/>
              <a:gd name="connsiteX23" fmla="*/ 324658 w 559936"/>
              <a:gd name="connsiteY23" fmla="*/ 513646 h 605381"/>
              <a:gd name="connsiteX24" fmla="*/ 235418 w 559936"/>
              <a:gd name="connsiteY24" fmla="*/ 513646 h 605381"/>
              <a:gd name="connsiteX25" fmla="*/ 232147 w 559936"/>
              <a:gd name="connsiteY25" fmla="*/ 494953 h 605381"/>
              <a:gd name="connsiteX26" fmla="*/ 187436 w 559936"/>
              <a:gd name="connsiteY26" fmla="*/ 383249 h 605381"/>
              <a:gd name="connsiteX27" fmla="*/ 153903 w 559936"/>
              <a:gd name="connsiteY27" fmla="*/ 280982 h 605381"/>
              <a:gd name="connsiteX28" fmla="*/ 280038 w 559936"/>
              <a:gd name="connsiteY28" fmla="*/ 155032 h 605381"/>
              <a:gd name="connsiteX29" fmla="*/ 463559 w 559936"/>
              <a:gd name="connsiteY29" fmla="*/ 75927 h 605381"/>
              <a:gd name="connsiteX30" fmla="*/ 477916 w 559936"/>
              <a:gd name="connsiteY30" fmla="*/ 81849 h 605381"/>
              <a:gd name="connsiteX31" fmla="*/ 477916 w 559936"/>
              <a:gd name="connsiteY31" fmla="*/ 110620 h 605381"/>
              <a:gd name="connsiteX32" fmla="*/ 409580 w 559936"/>
              <a:gd name="connsiteY32" fmla="*/ 178962 h 605381"/>
              <a:gd name="connsiteX33" fmla="*/ 395131 w 559936"/>
              <a:gd name="connsiteY33" fmla="*/ 184952 h 605381"/>
              <a:gd name="connsiteX34" fmla="*/ 380773 w 559936"/>
              <a:gd name="connsiteY34" fmla="*/ 178962 h 605381"/>
              <a:gd name="connsiteX35" fmla="*/ 380773 w 559936"/>
              <a:gd name="connsiteY35" fmla="*/ 150191 h 605381"/>
              <a:gd name="connsiteX36" fmla="*/ 449201 w 559936"/>
              <a:gd name="connsiteY36" fmla="*/ 81849 h 605381"/>
              <a:gd name="connsiteX37" fmla="*/ 463559 w 559936"/>
              <a:gd name="connsiteY37" fmla="*/ 75927 h 605381"/>
              <a:gd name="connsiteX38" fmla="*/ 96459 w 559936"/>
              <a:gd name="connsiteY38" fmla="*/ 75927 h 605381"/>
              <a:gd name="connsiteX39" fmla="*/ 110823 w 559936"/>
              <a:gd name="connsiteY39" fmla="*/ 81849 h 605381"/>
              <a:gd name="connsiteX40" fmla="*/ 179280 w 559936"/>
              <a:gd name="connsiteY40" fmla="*/ 150191 h 605381"/>
              <a:gd name="connsiteX41" fmla="*/ 179280 w 559936"/>
              <a:gd name="connsiteY41" fmla="*/ 178962 h 605381"/>
              <a:gd name="connsiteX42" fmla="*/ 164916 w 559936"/>
              <a:gd name="connsiteY42" fmla="*/ 184952 h 605381"/>
              <a:gd name="connsiteX43" fmla="*/ 150552 w 559936"/>
              <a:gd name="connsiteY43" fmla="*/ 178962 h 605381"/>
              <a:gd name="connsiteX44" fmla="*/ 82094 w 559936"/>
              <a:gd name="connsiteY44" fmla="*/ 110620 h 605381"/>
              <a:gd name="connsiteX45" fmla="*/ 82094 w 559936"/>
              <a:gd name="connsiteY45" fmla="*/ 81849 h 605381"/>
              <a:gd name="connsiteX46" fmla="*/ 96459 w 559936"/>
              <a:gd name="connsiteY46" fmla="*/ 75927 h 605381"/>
              <a:gd name="connsiteX47" fmla="*/ 280038 w 559936"/>
              <a:gd name="connsiteY47" fmla="*/ 0 h 605381"/>
              <a:gd name="connsiteX48" fmla="*/ 300396 w 559936"/>
              <a:gd name="connsiteY48" fmla="*/ 20330 h 605381"/>
              <a:gd name="connsiteX49" fmla="*/ 300396 w 559936"/>
              <a:gd name="connsiteY49" fmla="*/ 116990 h 605381"/>
              <a:gd name="connsiteX50" fmla="*/ 280038 w 559936"/>
              <a:gd name="connsiteY50" fmla="*/ 137320 h 605381"/>
              <a:gd name="connsiteX51" fmla="*/ 259680 w 559936"/>
              <a:gd name="connsiteY51" fmla="*/ 116990 h 605381"/>
              <a:gd name="connsiteX52" fmla="*/ 259680 w 559936"/>
              <a:gd name="connsiteY52" fmla="*/ 20330 h 605381"/>
              <a:gd name="connsiteX53" fmla="*/ 280038 w 559936"/>
              <a:gd name="connsiteY53" fmla="*/ 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559936" h="605381">
                <a:moveTo>
                  <a:pt x="236041" y="543142"/>
                </a:moveTo>
                <a:lnTo>
                  <a:pt x="324036" y="543142"/>
                </a:lnTo>
                <a:lnTo>
                  <a:pt x="324036" y="561469"/>
                </a:lnTo>
                <a:cubicBezTo>
                  <a:pt x="324036" y="585784"/>
                  <a:pt x="304310" y="605381"/>
                  <a:pt x="280038" y="605381"/>
                </a:cubicBezTo>
                <a:cubicBezTo>
                  <a:pt x="255676" y="605381"/>
                  <a:pt x="236041" y="585693"/>
                  <a:pt x="236041" y="561469"/>
                </a:cubicBezTo>
                <a:close/>
                <a:moveTo>
                  <a:pt x="442809" y="259187"/>
                </a:moveTo>
                <a:lnTo>
                  <a:pt x="539582" y="259187"/>
                </a:lnTo>
                <a:cubicBezTo>
                  <a:pt x="550850" y="259187"/>
                  <a:pt x="559936" y="268350"/>
                  <a:pt x="559936" y="279510"/>
                </a:cubicBezTo>
                <a:cubicBezTo>
                  <a:pt x="559936" y="290760"/>
                  <a:pt x="550850" y="299833"/>
                  <a:pt x="539582" y="299833"/>
                </a:cubicBezTo>
                <a:lnTo>
                  <a:pt x="442809" y="299833"/>
                </a:lnTo>
                <a:cubicBezTo>
                  <a:pt x="431632" y="299833"/>
                  <a:pt x="422545" y="290760"/>
                  <a:pt x="422545" y="279510"/>
                </a:cubicBezTo>
                <a:cubicBezTo>
                  <a:pt x="422545" y="268350"/>
                  <a:pt x="431632" y="259187"/>
                  <a:pt x="442809" y="259187"/>
                </a:cubicBezTo>
                <a:close/>
                <a:moveTo>
                  <a:pt x="20361" y="259187"/>
                </a:moveTo>
                <a:lnTo>
                  <a:pt x="117170" y="259187"/>
                </a:lnTo>
                <a:cubicBezTo>
                  <a:pt x="128442" y="259187"/>
                  <a:pt x="137532" y="268350"/>
                  <a:pt x="137532" y="279510"/>
                </a:cubicBezTo>
                <a:cubicBezTo>
                  <a:pt x="137532" y="290760"/>
                  <a:pt x="128442" y="299833"/>
                  <a:pt x="117170" y="299833"/>
                </a:cubicBezTo>
                <a:lnTo>
                  <a:pt x="20361" y="299833"/>
                </a:lnTo>
                <a:cubicBezTo>
                  <a:pt x="9090" y="299833"/>
                  <a:pt x="0" y="290760"/>
                  <a:pt x="0" y="279510"/>
                </a:cubicBezTo>
                <a:cubicBezTo>
                  <a:pt x="0" y="268350"/>
                  <a:pt x="9090" y="259187"/>
                  <a:pt x="20361" y="259187"/>
                </a:cubicBezTo>
                <a:close/>
                <a:moveTo>
                  <a:pt x="280038" y="155032"/>
                </a:moveTo>
                <a:cubicBezTo>
                  <a:pt x="349740" y="155032"/>
                  <a:pt x="406174" y="211383"/>
                  <a:pt x="406174" y="280982"/>
                </a:cubicBezTo>
                <a:cubicBezTo>
                  <a:pt x="406174" y="314013"/>
                  <a:pt x="393452" y="352215"/>
                  <a:pt x="372641" y="383249"/>
                </a:cubicBezTo>
                <a:cubicBezTo>
                  <a:pt x="349922" y="417096"/>
                  <a:pt x="334836" y="454754"/>
                  <a:pt x="327839" y="494862"/>
                </a:cubicBezTo>
                <a:lnTo>
                  <a:pt x="324658" y="513646"/>
                </a:lnTo>
                <a:lnTo>
                  <a:pt x="235418" y="513646"/>
                </a:lnTo>
                <a:lnTo>
                  <a:pt x="232147" y="494953"/>
                </a:lnTo>
                <a:cubicBezTo>
                  <a:pt x="225331" y="455117"/>
                  <a:pt x="209882" y="416824"/>
                  <a:pt x="187436" y="383249"/>
                </a:cubicBezTo>
                <a:cubicBezTo>
                  <a:pt x="166625" y="352215"/>
                  <a:pt x="153903" y="313922"/>
                  <a:pt x="153903" y="280982"/>
                </a:cubicBezTo>
                <a:cubicBezTo>
                  <a:pt x="153903" y="211383"/>
                  <a:pt x="210337" y="155032"/>
                  <a:pt x="280038" y="155032"/>
                </a:cubicBezTo>
                <a:close/>
                <a:moveTo>
                  <a:pt x="463559" y="75927"/>
                </a:moveTo>
                <a:cubicBezTo>
                  <a:pt x="468761" y="75927"/>
                  <a:pt x="473963" y="77901"/>
                  <a:pt x="477916" y="81849"/>
                </a:cubicBezTo>
                <a:cubicBezTo>
                  <a:pt x="485913" y="89836"/>
                  <a:pt x="485913" y="102724"/>
                  <a:pt x="477916" y="110620"/>
                </a:cubicBezTo>
                <a:lnTo>
                  <a:pt x="409580" y="178962"/>
                </a:lnTo>
                <a:cubicBezTo>
                  <a:pt x="405582" y="182955"/>
                  <a:pt x="400402" y="184952"/>
                  <a:pt x="395131" y="184952"/>
                </a:cubicBezTo>
                <a:cubicBezTo>
                  <a:pt x="389951" y="184952"/>
                  <a:pt x="384772" y="182955"/>
                  <a:pt x="380773" y="178962"/>
                </a:cubicBezTo>
                <a:cubicBezTo>
                  <a:pt x="372867" y="171066"/>
                  <a:pt x="372867" y="158178"/>
                  <a:pt x="380773" y="150191"/>
                </a:cubicBezTo>
                <a:lnTo>
                  <a:pt x="449201" y="81849"/>
                </a:lnTo>
                <a:cubicBezTo>
                  <a:pt x="453154" y="77901"/>
                  <a:pt x="458356" y="75927"/>
                  <a:pt x="463559" y="75927"/>
                </a:cubicBezTo>
                <a:close/>
                <a:moveTo>
                  <a:pt x="96459" y="75927"/>
                </a:moveTo>
                <a:cubicBezTo>
                  <a:pt x="101663" y="75927"/>
                  <a:pt x="106868" y="77901"/>
                  <a:pt x="110823" y="81849"/>
                </a:cubicBezTo>
                <a:lnTo>
                  <a:pt x="179280" y="150191"/>
                </a:lnTo>
                <a:cubicBezTo>
                  <a:pt x="187281" y="158178"/>
                  <a:pt x="187281" y="171066"/>
                  <a:pt x="179280" y="178962"/>
                </a:cubicBezTo>
                <a:cubicBezTo>
                  <a:pt x="175371" y="182955"/>
                  <a:pt x="170098" y="184952"/>
                  <a:pt x="164916" y="184952"/>
                </a:cubicBezTo>
                <a:cubicBezTo>
                  <a:pt x="159734" y="184952"/>
                  <a:pt x="154552" y="182955"/>
                  <a:pt x="150552" y="178962"/>
                </a:cubicBezTo>
                <a:lnTo>
                  <a:pt x="82094" y="110620"/>
                </a:lnTo>
                <a:cubicBezTo>
                  <a:pt x="74094" y="102724"/>
                  <a:pt x="74094" y="89836"/>
                  <a:pt x="82094" y="81849"/>
                </a:cubicBezTo>
                <a:cubicBezTo>
                  <a:pt x="86049" y="77901"/>
                  <a:pt x="91254" y="75927"/>
                  <a:pt x="96459" y="75927"/>
                </a:cubicBezTo>
                <a:close/>
                <a:moveTo>
                  <a:pt x="280038" y="0"/>
                </a:moveTo>
                <a:cubicBezTo>
                  <a:pt x="291216" y="0"/>
                  <a:pt x="300396" y="9076"/>
                  <a:pt x="300396" y="20330"/>
                </a:cubicBezTo>
                <a:lnTo>
                  <a:pt x="300396" y="116990"/>
                </a:lnTo>
                <a:cubicBezTo>
                  <a:pt x="300396" y="128244"/>
                  <a:pt x="291216" y="137320"/>
                  <a:pt x="280038" y="137320"/>
                </a:cubicBezTo>
                <a:cubicBezTo>
                  <a:pt x="268768" y="137320"/>
                  <a:pt x="259680" y="128244"/>
                  <a:pt x="259680" y="116990"/>
                </a:cubicBezTo>
                <a:lnTo>
                  <a:pt x="259680" y="20330"/>
                </a:lnTo>
                <a:cubicBezTo>
                  <a:pt x="259680" y="9076"/>
                  <a:pt x="268768" y="0"/>
                  <a:pt x="280038" y="0"/>
                </a:cubicBezTo>
                <a:close/>
              </a:path>
            </a:pathLst>
          </a:custGeom>
          <a:solidFill>
            <a:srgbClr val="00B050"/>
          </a:solidFill>
          <a:ln>
            <a:noFill/>
          </a:ln>
        </p:spPr>
      </p:sp>
      <p:sp>
        <p:nvSpPr>
          <p:cNvPr id="39" name="矩形标注 38"/>
          <p:cNvSpPr/>
          <p:nvPr/>
        </p:nvSpPr>
        <p:spPr>
          <a:xfrm>
            <a:off x="4916500" y="2813955"/>
            <a:ext cx="1012038" cy="359476"/>
          </a:xfrm>
          <a:prstGeom prst="wedgeRectCallout">
            <a:avLst>
              <a:gd name="adj1" fmla="val -40929"/>
              <a:gd name="adj2" fmla="val 143922"/>
            </a:avLst>
          </a:prstGeom>
          <a:noFill/>
          <a:ln>
            <a:solidFill>
              <a:srgbClr val="92D050"/>
            </a:solidFill>
          </a:ln>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400" dirty="0">
                <a:solidFill>
                  <a:schemeClr val="bg1">
                    <a:lumMod val="65000"/>
                  </a:schemeClr>
                </a:solidFill>
                <a:latin typeface="微软雅黑" panose="020B0503020204020204" pitchFamily="34" charset="-122"/>
                <a:ea typeface="微软雅黑" panose="020B0503020204020204" pitchFamily="34" charset="-122"/>
              </a:rPr>
              <a:t>每日站会</a:t>
            </a:r>
          </a:p>
        </p:txBody>
      </p:sp>
      <p:sp>
        <p:nvSpPr>
          <p:cNvPr id="40" name="圆角右箭头 39"/>
          <p:cNvSpPr/>
          <p:nvPr/>
        </p:nvSpPr>
        <p:spPr>
          <a:xfrm>
            <a:off x="1152395" y="3807912"/>
            <a:ext cx="563671" cy="1042614"/>
          </a:xfrm>
          <a:prstGeom prst="ben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solidFill>
                <a:schemeClr val="tx1"/>
              </a:solidFill>
            </a:endParaRPr>
          </a:p>
        </p:txBody>
      </p:sp>
      <p:sp>
        <p:nvSpPr>
          <p:cNvPr id="41" name="右箭头 40"/>
          <p:cNvSpPr/>
          <p:nvPr/>
        </p:nvSpPr>
        <p:spPr>
          <a:xfrm>
            <a:off x="3825949" y="3807912"/>
            <a:ext cx="563671" cy="225642"/>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2" name="右箭头 41"/>
          <p:cNvSpPr/>
          <p:nvPr/>
        </p:nvSpPr>
        <p:spPr>
          <a:xfrm>
            <a:off x="6253285" y="3764952"/>
            <a:ext cx="583213" cy="24355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44" name="直角上箭头 43"/>
          <p:cNvSpPr/>
          <p:nvPr/>
        </p:nvSpPr>
        <p:spPr>
          <a:xfrm>
            <a:off x="9079591" y="3090223"/>
            <a:ext cx="577976" cy="805372"/>
          </a:xfrm>
          <a:prstGeom prst="ben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29388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62013" y="1419543"/>
            <a:ext cx="10756900" cy="4933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参与者：</a:t>
            </a:r>
            <a:r>
              <a:rPr lang="en-US" altLang="zh-CN" sz="2000" dirty="0">
                <a:solidFill>
                  <a:srgbClr val="FFFFFF"/>
                </a:solidFill>
                <a:latin typeface="微软雅黑" panose="020B0503020204020204" pitchFamily="34" charset="-122"/>
                <a:ea typeface="微软雅黑" panose="020B0503020204020204" pitchFamily="34" charset="-122"/>
              </a:rPr>
              <a:t>PO</a:t>
            </a:r>
            <a:r>
              <a:rPr lang="zh-CN" altLang="en-US"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BA</a:t>
            </a:r>
            <a:r>
              <a:rPr lang="zh-CN" altLang="en-US"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SM</a:t>
            </a:r>
            <a:r>
              <a:rPr lang="zh-CN" altLang="en-US" sz="2000" dirty="0">
                <a:solidFill>
                  <a:srgbClr val="FFFFFF"/>
                </a:solidFill>
                <a:latin typeface="微软雅黑" panose="020B0503020204020204" pitchFamily="34" charset="-122"/>
                <a:ea typeface="微软雅黑" panose="020B0503020204020204" pitchFamily="34" charset="-122"/>
              </a:rPr>
              <a:t>（主持），</a:t>
            </a:r>
            <a:r>
              <a:rPr lang="en-US" altLang="zh-CN" sz="2000" dirty="0" smtClean="0">
                <a:solidFill>
                  <a:srgbClr val="FFFFFF"/>
                </a:solidFill>
                <a:latin typeface="微软雅黑" panose="020B0503020204020204" pitchFamily="34" charset="-122"/>
                <a:ea typeface="微软雅黑" panose="020B0503020204020204" pitchFamily="34" charset="-122"/>
              </a:rPr>
              <a:t>Team</a:t>
            </a: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时间点：迭代</a:t>
            </a:r>
            <a:r>
              <a:rPr lang="zh-CN" altLang="en-US" sz="2000" dirty="0" smtClean="0">
                <a:solidFill>
                  <a:srgbClr val="FFFFFF"/>
                </a:solidFill>
                <a:latin typeface="微软雅黑" panose="020B0503020204020204" pitchFamily="34" charset="-122"/>
                <a:ea typeface="微软雅黑" panose="020B0503020204020204" pitchFamily="34" charset="-122"/>
              </a:rPr>
              <a:t>开始</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议程：</a:t>
            </a:r>
            <a:endParaRPr lang="en-US" altLang="zh-CN" sz="20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展示产品特性清单上最高优先级的故事和缺陷，以及技术</a:t>
            </a:r>
            <a:r>
              <a:rPr lang="zh-CN" altLang="en-US" sz="1800" dirty="0" smtClean="0">
                <a:solidFill>
                  <a:srgbClr val="FFFFFF"/>
                </a:solidFill>
                <a:latin typeface="微软雅黑" panose="020B0503020204020204" pitchFamily="34" charset="-122"/>
                <a:ea typeface="微软雅黑" panose="020B0503020204020204" pitchFamily="34" charset="-122"/>
              </a:rPr>
              <a:t>债务</a:t>
            </a:r>
            <a:endParaRPr lang="en-US" altLang="zh-CN" sz="18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可能</a:t>
            </a:r>
            <a:r>
              <a:rPr lang="en-US" altLang="zh-CN" sz="1800" dirty="0">
                <a:solidFill>
                  <a:srgbClr val="FFFFFF"/>
                </a:solidFill>
                <a:latin typeface="微软雅黑" panose="020B0503020204020204" pitchFamily="34" charset="-122"/>
                <a:ea typeface="微软雅黑" panose="020B0503020204020204" pitchFamily="34" charset="-122"/>
              </a:rPr>
              <a:t>PO</a:t>
            </a:r>
            <a:r>
              <a:rPr lang="zh-CN" altLang="en-US" sz="1800" dirty="0">
                <a:solidFill>
                  <a:srgbClr val="FFFFFF"/>
                </a:solidFill>
                <a:latin typeface="微软雅黑" panose="020B0503020204020204" pitchFamily="34" charset="-122"/>
                <a:ea typeface="微软雅黑" panose="020B0503020204020204" pitchFamily="34" charset="-122"/>
              </a:rPr>
              <a:t>对某些故事进行修改，对故事和缺陷的优先级进行</a:t>
            </a:r>
            <a:r>
              <a:rPr lang="zh-CN" altLang="en-US" sz="1800" dirty="0" smtClean="0">
                <a:solidFill>
                  <a:srgbClr val="FFFFFF"/>
                </a:solidFill>
                <a:latin typeface="微软雅黑" panose="020B0503020204020204" pitchFamily="34" charset="-122"/>
                <a:ea typeface="微软雅黑" panose="020B0503020204020204" pitchFamily="34" charset="-122"/>
              </a:rPr>
              <a:t>调整</a:t>
            </a:r>
            <a:endParaRPr lang="en-US" altLang="zh-CN" sz="18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团队</a:t>
            </a:r>
            <a:r>
              <a:rPr lang="zh-CN" altLang="en-US" sz="1800" dirty="0">
                <a:solidFill>
                  <a:srgbClr val="FFFFFF"/>
                </a:solidFill>
                <a:latin typeface="微软雅黑" panose="020B0503020204020204" pitchFamily="34" charset="-122"/>
                <a:ea typeface="微软雅黑" panose="020B0503020204020204" pitchFamily="34" charset="-122"/>
              </a:rPr>
              <a:t>明确自己的能力（考虑产能历史数据，人员变动，兼职，假期，生产支持，技术债务偿还等）</a:t>
            </a: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按</a:t>
            </a:r>
            <a:r>
              <a:rPr lang="zh-CN" altLang="en-US" sz="1800" dirty="0">
                <a:solidFill>
                  <a:srgbClr val="FFFFFF"/>
                </a:solidFill>
                <a:latin typeface="微软雅黑" panose="020B0503020204020204" pitchFamily="34" charset="-122"/>
                <a:ea typeface="微软雅黑" panose="020B0503020204020204" pitchFamily="34" charset="-122"/>
              </a:rPr>
              <a:t>优先级从高到低，进行工作量分析，选择可以承诺交付的内容，形成迭代目标</a:t>
            </a: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对</a:t>
            </a:r>
            <a:r>
              <a:rPr lang="zh-CN" altLang="en-US" sz="1800" dirty="0">
                <a:solidFill>
                  <a:srgbClr val="FFFFFF"/>
                </a:solidFill>
                <a:latin typeface="微软雅黑" panose="020B0503020204020204" pitchFamily="34" charset="-122"/>
                <a:ea typeface="微软雅黑" panose="020B0503020204020204" pitchFamily="34" charset="-122"/>
              </a:rPr>
              <a:t>承诺交付的内容进行任务分解，评估时间，构成迭代计划</a:t>
            </a: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迭代</a:t>
            </a:r>
            <a:r>
              <a:rPr lang="zh-CN" altLang="en-US" sz="1800" dirty="0">
                <a:solidFill>
                  <a:srgbClr val="FFFFFF"/>
                </a:solidFill>
                <a:latin typeface="微软雅黑" panose="020B0503020204020204" pitchFamily="34" charset="-122"/>
                <a:ea typeface="微软雅黑" panose="020B0503020204020204" pitchFamily="34" charset="-122"/>
              </a:rPr>
              <a:t>计划要</a:t>
            </a:r>
            <a:r>
              <a:rPr lang="zh-CN" altLang="en-US" sz="1800" dirty="0" smtClean="0">
                <a:solidFill>
                  <a:srgbClr val="FFFFFF"/>
                </a:solidFill>
                <a:latin typeface="微软雅黑" panose="020B0503020204020204" pitchFamily="34" charset="-122"/>
                <a:ea typeface="微软雅黑" panose="020B0503020204020204" pitchFamily="34" charset="-122"/>
              </a:rPr>
              <a:t>反映团队</a:t>
            </a:r>
            <a:r>
              <a:rPr lang="zh-CN" altLang="en-US" sz="1800" dirty="0">
                <a:solidFill>
                  <a:srgbClr val="FFFFFF"/>
                </a:solidFill>
                <a:latin typeface="微软雅黑" panose="020B0503020204020204" pitchFamily="34" charset="-122"/>
                <a:ea typeface="微软雅黑" panose="020B0503020204020204" pitchFamily="34" charset="-122"/>
              </a:rPr>
              <a:t>看</a:t>
            </a:r>
            <a:r>
              <a:rPr lang="zh-CN" altLang="en-US" sz="1800" dirty="0" smtClean="0">
                <a:solidFill>
                  <a:srgbClr val="FFFFFF"/>
                </a:solidFill>
                <a:latin typeface="微软雅黑" panose="020B0503020204020204" pitchFamily="34" charset="-122"/>
                <a:ea typeface="微软雅黑" panose="020B0503020204020204" pitchFamily="34" charset="-122"/>
              </a:rPr>
              <a:t>板</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a:t>
            </a:r>
            <a:r>
              <a:rPr lang="zh-CN" altLang="en-US" dirty="0" smtClean="0">
                <a:solidFill>
                  <a:schemeClr val="bg1"/>
                </a:solidFill>
              </a:rPr>
              <a:t>活动</a:t>
            </a:r>
            <a:r>
              <a:rPr lang="en-US" altLang="zh-CN" dirty="0" smtClean="0">
                <a:solidFill>
                  <a:schemeClr val="bg1"/>
                </a:solidFill>
              </a:rPr>
              <a:t>– </a:t>
            </a:r>
            <a:r>
              <a:rPr lang="zh-CN" altLang="en-US" dirty="0">
                <a:solidFill>
                  <a:schemeClr val="bg1"/>
                </a:solidFill>
              </a:rPr>
              <a:t>迭代计划会议</a:t>
            </a:r>
          </a:p>
        </p:txBody>
      </p:sp>
    </p:spTree>
    <p:extLst>
      <p:ext uri="{BB962C8B-B14F-4D97-AF65-F5344CB8AC3E}">
        <p14:creationId xmlns:p14="http://schemas.microsoft.com/office/powerpoint/2010/main" val="31806826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62013" y="1419542"/>
            <a:ext cx="10756900" cy="40248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参与者：</a:t>
            </a:r>
            <a:r>
              <a:rPr lang="en-US" altLang="zh-CN" sz="2000" dirty="0">
                <a:solidFill>
                  <a:srgbClr val="FFFFFF"/>
                </a:solidFill>
                <a:latin typeface="微软雅黑" panose="020B0503020204020204" pitchFamily="34" charset="-122"/>
                <a:ea typeface="微软雅黑" panose="020B0503020204020204" pitchFamily="34" charset="-122"/>
              </a:rPr>
              <a:t>Tester(</a:t>
            </a:r>
            <a:r>
              <a:rPr lang="zh-CN" altLang="en-US" sz="2000" dirty="0">
                <a:solidFill>
                  <a:srgbClr val="FFFFFF"/>
                </a:solidFill>
                <a:latin typeface="微软雅黑" panose="020B0503020204020204" pitchFamily="34" charset="-122"/>
                <a:ea typeface="微软雅黑" panose="020B0503020204020204" pitchFamily="34" charset="-122"/>
              </a:rPr>
              <a:t>主导）</a:t>
            </a:r>
            <a:r>
              <a:rPr lang="en-US" altLang="zh-CN" sz="2000" dirty="0">
                <a:solidFill>
                  <a:srgbClr val="FFFFFF"/>
                </a:solidFill>
                <a:latin typeface="微软雅黑" panose="020B0503020204020204" pitchFamily="34" charset="-122"/>
                <a:ea typeface="微软雅黑" panose="020B0503020204020204" pitchFamily="34" charset="-122"/>
              </a:rPr>
              <a:t>, BA</a:t>
            </a:r>
            <a:r>
              <a:rPr lang="zh-CN" altLang="en-US"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Developer</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时间点：迭代计划后</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议程：</a:t>
            </a:r>
            <a:endParaRPr lang="en-US" altLang="zh-CN" sz="20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测试</a:t>
            </a:r>
            <a:r>
              <a:rPr lang="zh-CN" altLang="en-US" sz="1800" dirty="0" smtClean="0">
                <a:solidFill>
                  <a:srgbClr val="FFFFFF"/>
                </a:solidFill>
                <a:latin typeface="微软雅黑" panose="020B0503020204020204" pitchFamily="34" charset="-122"/>
                <a:ea typeface="微软雅黑" panose="020B0503020204020204" pitchFamily="34" charset="-122"/>
              </a:rPr>
              <a:t>人员对故事</a:t>
            </a:r>
            <a:r>
              <a:rPr lang="zh-CN" altLang="en-US" sz="1800" dirty="0">
                <a:solidFill>
                  <a:srgbClr val="FFFFFF"/>
                </a:solidFill>
                <a:latin typeface="微软雅黑" panose="020B0503020204020204" pitchFamily="34" charset="-122"/>
                <a:ea typeface="微软雅黑" panose="020B0503020204020204" pitchFamily="34" charset="-122"/>
              </a:rPr>
              <a:t>进行分析，列出所有需要验证的测试场景；同时开发</a:t>
            </a:r>
            <a:r>
              <a:rPr lang="zh-CN" altLang="en-US" sz="1800" dirty="0" smtClean="0">
                <a:solidFill>
                  <a:srgbClr val="FFFFFF"/>
                </a:solidFill>
                <a:latin typeface="微软雅黑" panose="020B0503020204020204" pitchFamily="34" charset="-122"/>
                <a:ea typeface="微软雅黑" panose="020B0503020204020204" pitchFamily="34" charset="-122"/>
              </a:rPr>
              <a:t>人员与</a:t>
            </a:r>
            <a:r>
              <a:rPr lang="zh-CN" altLang="en-US" sz="1800" dirty="0">
                <a:solidFill>
                  <a:srgbClr val="FFFFFF"/>
                </a:solidFill>
                <a:latin typeface="微软雅黑" panose="020B0503020204020204" pitchFamily="34" charset="-122"/>
                <a:ea typeface="微软雅黑" panose="020B0503020204020204" pitchFamily="34" charset="-122"/>
              </a:rPr>
              <a:t>架构</a:t>
            </a:r>
            <a:r>
              <a:rPr lang="zh-CN" altLang="en-US" sz="1800" dirty="0" smtClean="0">
                <a:solidFill>
                  <a:srgbClr val="FFFFFF"/>
                </a:solidFill>
                <a:latin typeface="微软雅黑" panose="020B0503020204020204" pitchFamily="34" charset="-122"/>
                <a:ea typeface="微软雅黑" panose="020B0503020204020204" pitchFamily="34" charset="-122"/>
              </a:rPr>
              <a:t>师交流</a:t>
            </a:r>
            <a:r>
              <a:rPr lang="zh-CN" altLang="en-US" sz="1800" dirty="0">
                <a:solidFill>
                  <a:srgbClr val="FFFFFF"/>
                </a:solidFill>
                <a:latin typeface="微软雅黑" panose="020B0503020204020204" pitchFamily="34" charset="-122"/>
                <a:ea typeface="微软雅黑" panose="020B0503020204020204" pitchFamily="34" charset="-122"/>
              </a:rPr>
              <a:t>开发方案</a:t>
            </a: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测试，</a:t>
            </a:r>
            <a:r>
              <a:rPr lang="en-US" altLang="zh-CN" sz="1800" dirty="0">
                <a:solidFill>
                  <a:srgbClr val="FFFFFF"/>
                </a:solidFill>
                <a:latin typeface="微软雅黑" panose="020B0503020204020204" pitchFamily="34" charset="-122"/>
                <a:ea typeface="微软雅黑" panose="020B0503020204020204" pitchFamily="34" charset="-122"/>
              </a:rPr>
              <a:t>BA</a:t>
            </a:r>
            <a:r>
              <a:rPr lang="zh-CN" altLang="en-US" sz="1800" dirty="0">
                <a:solidFill>
                  <a:srgbClr val="FFFFFF"/>
                </a:solidFill>
                <a:latin typeface="微软雅黑" panose="020B0503020204020204" pitchFamily="34" charset="-122"/>
                <a:ea typeface="微软雅黑" panose="020B0503020204020204" pitchFamily="34" charset="-122"/>
              </a:rPr>
              <a:t>，和开发一起，对列出的测试场景进行评审，修改，直到达成一致；并</a:t>
            </a:r>
            <a:r>
              <a:rPr lang="zh-CN" altLang="en-US" sz="1800" dirty="0" smtClean="0">
                <a:solidFill>
                  <a:srgbClr val="FFFFFF"/>
                </a:solidFill>
                <a:latin typeface="微软雅黑" panose="020B0503020204020204" pitchFamily="34" charset="-122"/>
                <a:ea typeface="微软雅黑" panose="020B0503020204020204" pitchFamily="34" charset="-122"/>
              </a:rPr>
              <a:t>明确测试要求</a:t>
            </a:r>
            <a:endParaRPr lang="zh-CN" altLang="en-US" sz="18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测试人员基于测试场景列表编写测试用例，开发自动化测试脚本（若要求）；同时开发人员基于测试场景列表开发单元测试（若要求）与代码</a:t>
            </a: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开发完成后，开发人员基于测试场景列表向测试人员进行演示，证明所有场景都已</a:t>
            </a:r>
            <a:r>
              <a:rPr lang="zh-CN" altLang="en-US" sz="1800" dirty="0" smtClean="0">
                <a:solidFill>
                  <a:srgbClr val="FFFFFF"/>
                </a:solidFill>
                <a:latin typeface="微软雅黑" panose="020B0503020204020204" pitchFamily="34" charset="-122"/>
                <a:ea typeface="微软雅黑" panose="020B0503020204020204" pitchFamily="34" charset="-122"/>
              </a:rPr>
              <a:t>实现</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a:t>
            </a:r>
            <a:r>
              <a:rPr lang="zh-CN" altLang="en-US" dirty="0" smtClean="0">
                <a:solidFill>
                  <a:schemeClr val="bg1"/>
                </a:solidFill>
              </a:rPr>
              <a:t>活动</a:t>
            </a:r>
            <a:r>
              <a:rPr lang="en-US" altLang="zh-CN" dirty="0" smtClean="0">
                <a:solidFill>
                  <a:schemeClr val="bg1"/>
                </a:solidFill>
              </a:rPr>
              <a:t>– </a:t>
            </a:r>
            <a:r>
              <a:rPr lang="zh-CN" altLang="en-US" dirty="0">
                <a:solidFill>
                  <a:schemeClr val="bg1"/>
                </a:solidFill>
              </a:rPr>
              <a:t>验收测试场景分析与评审</a:t>
            </a:r>
          </a:p>
        </p:txBody>
      </p:sp>
      <p:sp>
        <p:nvSpPr>
          <p:cNvPr id="2" name="文本框 1"/>
          <p:cNvSpPr txBox="1"/>
          <p:nvPr/>
        </p:nvSpPr>
        <p:spPr>
          <a:xfrm>
            <a:off x="1008993" y="5717534"/>
            <a:ext cx="5715154" cy="646331"/>
          </a:xfrm>
          <a:prstGeom prst="rect">
            <a:avLst/>
          </a:prstGeom>
          <a:noFill/>
        </p:spPr>
        <p:txBody>
          <a:bodyPr wrap="none" rtlCol="0">
            <a:spAutoFit/>
          </a:bodyPr>
          <a:lstStyle/>
          <a:p>
            <a:r>
              <a:rPr lang="zh-CN" altLang="en-US" dirty="0">
                <a:solidFill>
                  <a:srgbClr val="FFFFFF"/>
                </a:solidFill>
                <a:latin typeface="微软雅黑" panose="020B0503020204020204" pitchFamily="34" charset="-122"/>
                <a:ea typeface="微软雅黑" panose="020B0503020204020204" pitchFamily="34" charset="-122"/>
              </a:rPr>
              <a:t>注：测试场景遵循格式</a:t>
            </a:r>
            <a:endParaRPr lang="en-US" altLang="zh-CN" dirty="0">
              <a:solidFill>
                <a:srgbClr val="FFFFFF"/>
              </a:solidFill>
              <a:latin typeface="微软雅黑" panose="020B0503020204020204" pitchFamily="34" charset="-122"/>
              <a:ea typeface="微软雅黑" panose="020B0503020204020204" pitchFamily="34" charset="-122"/>
            </a:endParaRPr>
          </a:p>
          <a:p>
            <a:r>
              <a:rPr lang="en-US" altLang="zh-CN" dirty="0">
                <a:solidFill>
                  <a:srgbClr val="00B0F0"/>
                </a:solidFill>
                <a:latin typeface="微软雅黑" panose="020B0503020204020204" pitchFamily="34" charset="-122"/>
                <a:ea typeface="微软雅黑" panose="020B0503020204020204" pitchFamily="34" charset="-122"/>
              </a:rPr>
              <a:t>Given(</a:t>
            </a:r>
            <a:r>
              <a:rPr lang="zh-CN" altLang="en-US" dirty="0">
                <a:solidFill>
                  <a:srgbClr val="00B0F0"/>
                </a:solidFill>
                <a:latin typeface="微软雅黑" panose="020B0503020204020204" pitchFamily="34" charset="-122"/>
                <a:ea typeface="微软雅黑" panose="020B0503020204020204" pitchFamily="34" charset="-122"/>
              </a:rPr>
              <a:t>上下文</a:t>
            </a:r>
            <a:r>
              <a:rPr lang="en-US" altLang="zh-CN" dirty="0">
                <a:solidFill>
                  <a:srgbClr val="00B0F0"/>
                </a:solidFill>
                <a:latin typeface="微软雅黑" panose="020B0503020204020204" pitchFamily="34" charset="-122"/>
                <a:ea typeface="微软雅黑" panose="020B0503020204020204" pitchFamily="34" charset="-122"/>
              </a:rPr>
              <a:t>)… When(</a:t>
            </a:r>
            <a:r>
              <a:rPr lang="zh-CN" altLang="en-US" dirty="0">
                <a:solidFill>
                  <a:srgbClr val="00B0F0"/>
                </a:solidFill>
                <a:latin typeface="微软雅黑" panose="020B0503020204020204" pitchFamily="34" charset="-122"/>
                <a:ea typeface="微软雅黑" panose="020B0503020204020204" pitchFamily="34" charset="-122"/>
              </a:rPr>
              <a:t>触发事件</a:t>
            </a:r>
            <a:r>
              <a:rPr lang="en-US" altLang="zh-CN" dirty="0">
                <a:solidFill>
                  <a:srgbClr val="00B0F0"/>
                </a:solidFill>
                <a:latin typeface="微软雅黑" panose="020B0503020204020204" pitchFamily="34" charset="-122"/>
                <a:ea typeface="微软雅黑" panose="020B0503020204020204" pitchFamily="34" charset="-122"/>
              </a:rPr>
              <a:t>)… Then(</a:t>
            </a:r>
            <a:r>
              <a:rPr lang="zh-CN" altLang="en-US" dirty="0">
                <a:solidFill>
                  <a:srgbClr val="00B0F0"/>
                </a:solidFill>
                <a:latin typeface="微软雅黑" panose="020B0503020204020204" pitchFamily="34" charset="-122"/>
                <a:ea typeface="微软雅黑" panose="020B0503020204020204" pitchFamily="34" charset="-122"/>
              </a:rPr>
              <a:t>期望结果</a:t>
            </a:r>
            <a:r>
              <a:rPr lang="en-US" altLang="zh-CN" dirty="0">
                <a:solidFill>
                  <a:srgbClr val="00B0F0"/>
                </a:solidFill>
                <a:latin typeface="微软雅黑" panose="020B0503020204020204" pitchFamily="34" charset="-122"/>
                <a:ea typeface="微软雅黑" panose="020B0503020204020204" pitchFamily="34" charset="-122"/>
              </a:rPr>
              <a:t>)…</a:t>
            </a:r>
            <a:endParaRPr lang="zh-CN" altLang="en-US" dirty="0">
              <a:solidFill>
                <a:srgbClr val="00B0F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22505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62013" y="1419542"/>
            <a:ext cx="10756900" cy="48656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参与者</a:t>
            </a:r>
            <a:r>
              <a:rPr lang="zh-CN" altLang="en-US" sz="2000" dirty="0" smtClean="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SM</a:t>
            </a:r>
            <a:r>
              <a:rPr lang="zh-CN" altLang="en-US" sz="2000" dirty="0">
                <a:solidFill>
                  <a:srgbClr val="FFFFFF"/>
                </a:solidFill>
                <a:latin typeface="微软雅黑" panose="020B0503020204020204" pitchFamily="34" charset="-122"/>
                <a:ea typeface="微软雅黑" panose="020B0503020204020204" pitchFamily="34" charset="-122"/>
              </a:rPr>
              <a:t>（主持），</a:t>
            </a:r>
            <a:r>
              <a:rPr lang="en-US" altLang="zh-CN" sz="2000" dirty="0">
                <a:solidFill>
                  <a:srgbClr val="FFFFFF"/>
                </a:solidFill>
                <a:latin typeface="微软雅黑" panose="020B0503020204020204" pitchFamily="34" charset="-122"/>
                <a:ea typeface="微软雅黑" panose="020B0503020204020204" pitchFamily="34" charset="-122"/>
              </a:rPr>
              <a:t>Team</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时间点：每天上午固定时间，固定地点，</a:t>
            </a:r>
            <a:r>
              <a:rPr lang="en-US" altLang="zh-CN" sz="2000" dirty="0">
                <a:solidFill>
                  <a:srgbClr val="FFFFFF"/>
                </a:solidFill>
                <a:latin typeface="微软雅黑" panose="020B0503020204020204" pitchFamily="34" charset="-122"/>
                <a:ea typeface="微软雅黑" panose="020B0503020204020204" pitchFamily="34" charset="-122"/>
              </a:rPr>
              <a:t>15</a:t>
            </a:r>
            <a:r>
              <a:rPr lang="zh-CN" altLang="en-US" sz="2000" dirty="0">
                <a:solidFill>
                  <a:srgbClr val="FFFFFF"/>
                </a:solidFill>
                <a:latin typeface="微软雅黑" panose="020B0503020204020204" pitchFamily="34" charset="-122"/>
                <a:ea typeface="微软雅黑" panose="020B0503020204020204" pitchFamily="34" charset="-122"/>
              </a:rPr>
              <a:t>分钟</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议程：</a:t>
            </a:r>
            <a:endParaRPr lang="en-US" altLang="zh-CN" sz="20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每个人依次回答三个问题：</a:t>
            </a:r>
          </a:p>
          <a:p>
            <a:pPr lvl="2">
              <a:lnSpc>
                <a:spcPct val="150000"/>
              </a:lnSpc>
            </a:pP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昨天我做了或完成了什么任务？</a:t>
            </a:r>
          </a:p>
          <a:p>
            <a:pPr lvl="2">
              <a:lnSpc>
                <a:spcPct val="150000"/>
              </a:lnSpc>
            </a:pP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今天我计划做什么任务？</a:t>
            </a:r>
          </a:p>
          <a:p>
            <a:pPr lvl="2">
              <a:lnSpc>
                <a:spcPct val="150000"/>
              </a:lnSpc>
            </a:pP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我当前的任务中有没有遇到障碍导致无法进展或进展缓慢？</a:t>
            </a: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更新白板任务</a:t>
            </a:r>
            <a:r>
              <a:rPr lang="zh-CN" altLang="en-US" sz="1800" dirty="0">
                <a:solidFill>
                  <a:srgbClr val="FFFFFF"/>
                </a:solidFill>
                <a:latin typeface="微软雅黑" panose="020B0503020204020204" pitchFamily="34" charset="-122"/>
                <a:ea typeface="微软雅黑" panose="020B0503020204020204" pitchFamily="34" charset="-122"/>
              </a:rPr>
              <a:t>卡片，挪动其状态，</a:t>
            </a: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并更新卡片上的剩余小时数（</a:t>
            </a:r>
            <a:r>
              <a:rPr lang="en-US" altLang="zh-CN" sz="1800" dirty="0">
                <a:solidFill>
                  <a:srgbClr val="FFFFFF"/>
                </a:solidFill>
                <a:latin typeface="微软雅黑" panose="020B0503020204020204" pitchFamily="34" charset="-122"/>
                <a:ea typeface="微软雅黑" panose="020B0503020204020204" pitchFamily="34" charset="-122"/>
              </a:rPr>
              <a:t>Remaining Hours</a:t>
            </a:r>
            <a:r>
              <a:rPr lang="zh-CN" altLang="en-US" sz="1800" dirty="0">
                <a:solidFill>
                  <a:srgbClr val="FFFFFF"/>
                </a:solidFill>
                <a:latin typeface="微软雅黑" panose="020B0503020204020204" pitchFamily="34" charset="-122"/>
                <a:ea typeface="微软雅黑" panose="020B0503020204020204" pitchFamily="34" charset="-122"/>
              </a:rPr>
              <a:t>）</a:t>
            </a:r>
          </a:p>
          <a:p>
            <a:pPr lvl="1">
              <a:lnSpc>
                <a:spcPct val="150000"/>
              </a:lnSpc>
            </a:pPr>
            <a:r>
              <a:rPr lang="en-US" altLang="zh-CN" sz="1800" dirty="0">
                <a:solidFill>
                  <a:srgbClr val="FFFFFF"/>
                </a:solidFill>
                <a:latin typeface="微软雅黑" panose="020B0503020204020204" pitchFamily="34" charset="-122"/>
                <a:ea typeface="微软雅黑" panose="020B0503020204020204" pitchFamily="34" charset="-122"/>
              </a:rPr>
              <a:t>SM</a:t>
            </a:r>
            <a:r>
              <a:rPr lang="zh-CN" altLang="en-US" sz="1800" dirty="0">
                <a:solidFill>
                  <a:srgbClr val="FFFFFF"/>
                </a:solidFill>
                <a:latin typeface="微软雅黑" panose="020B0503020204020204" pitchFamily="34" charset="-122"/>
                <a:ea typeface="微软雅黑" panose="020B0503020204020204" pitchFamily="34" charset="-122"/>
              </a:rPr>
              <a:t>记录所有遇到的障碍，但不深入</a:t>
            </a:r>
            <a:r>
              <a:rPr lang="zh-CN" altLang="en-US" sz="1800" dirty="0" smtClean="0">
                <a:solidFill>
                  <a:srgbClr val="FFFFFF"/>
                </a:solidFill>
                <a:latin typeface="微软雅黑" panose="020B0503020204020204" pitchFamily="34" charset="-122"/>
                <a:ea typeface="微软雅黑" panose="020B0503020204020204" pitchFamily="34" charset="-122"/>
              </a:rPr>
              <a:t>讨论</a:t>
            </a: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a:t>
            </a:r>
            <a:r>
              <a:rPr lang="zh-CN" altLang="en-US" dirty="0" smtClean="0">
                <a:solidFill>
                  <a:schemeClr val="bg1"/>
                </a:solidFill>
              </a:rPr>
              <a:t>活动</a:t>
            </a:r>
            <a:r>
              <a:rPr lang="en-US" altLang="zh-CN" dirty="0" smtClean="0">
                <a:solidFill>
                  <a:schemeClr val="bg1"/>
                </a:solidFill>
              </a:rPr>
              <a:t>– </a:t>
            </a:r>
            <a:r>
              <a:rPr lang="zh-CN" altLang="en-US" dirty="0" smtClean="0">
                <a:solidFill>
                  <a:schemeClr val="bg1"/>
                </a:solidFill>
              </a:rPr>
              <a:t>每日站会</a:t>
            </a:r>
            <a:endParaRPr lang="zh-CN" altLang="en-US" dirty="0">
              <a:solidFill>
                <a:schemeClr val="bg1"/>
              </a:solidFill>
            </a:endParaRPr>
          </a:p>
        </p:txBody>
      </p:sp>
    </p:spTree>
    <p:extLst>
      <p:ext uri="{BB962C8B-B14F-4D97-AF65-F5344CB8AC3E}">
        <p14:creationId xmlns:p14="http://schemas.microsoft.com/office/powerpoint/2010/main" val="30275735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62013" y="1419542"/>
            <a:ext cx="10756900" cy="48656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参与者</a:t>
            </a:r>
            <a:r>
              <a:rPr lang="zh-CN" altLang="en-US" sz="2000" dirty="0" smtClean="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BA</a:t>
            </a:r>
            <a:r>
              <a:rPr lang="zh-CN" altLang="en-US"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SM</a:t>
            </a:r>
            <a:r>
              <a:rPr lang="zh-CN" altLang="en-US" sz="2000" dirty="0">
                <a:solidFill>
                  <a:srgbClr val="FFFFFF"/>
                </a:solidFill>
                <a:latin typeface="微软雅黑" panose="020B0503020204020204" pitchFamily="34" charset="-122"/>
                <a:ea typeface="微软雅黑" panose="020B0503020204020204" pitchFamily="34" charset="-122"/>
              </a:rPr>
              <a:t>（主持），</a:t>
            </a:r>
            <a:r>
              <a:rPr lang="en-US" altLang="zh-CN" sz="2000" dirty="0">
                <a:solidFill>
                  <a:srgbClr val="FFFFFF"/>
                </a:solidFill>
                <a:latin typeface="微软雅黑" panose="020B0503020204020204" pitchFamily="34" charset="-122"/>
                <a:ea typeface="微软雅黑" panose="020B0503020204020204" pitchFamily="34" charset="-122"/>
              </a:rPr>
              <a:t>Team</a:t>
            </a:r>
            <a:r>
              <a:rPr lang="zh-CN" altLang="en-US" sz="2000" dirty="0">
                <a:solidFill>
                  <a:srgbClr val="FFFFFF"/>
                </a:solidFill>
                <a:latin typeface="微软雅黑" panose="020B0503020204020204" pitchFamily="34" charset="-122"/>
                <a:ea typeface="微软雅黑" panose="020B0503020204020204" pitchFamily="34" charset="-122"/>
              </a:rPr>
              <a:t>，架构师</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时间点：每个迭代的第二个星期选择合适的时间</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议程：</a:t>
            </a:r>
            <a:endParaRPr lang="en-US" altLang="zh-CN" sz="20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展示</a:t>
            </a:r>
            <a:r>
              <a:rPr lang="zh-CN" altLang="en-US" sz="1800" dirty="0">
                <a:solidFill>
                  <a:srgbClr val="FFFFFF"/>
                </a:solidFill>
                <a:latin typeface="微软雅黑" panose="020B0503020204020204" pitchFamily="34" charset="-122"/>
                <a:ea typeface="微软雅黑" panose="020B0503020204020204" pitchFamily="34" charset="-122"/>
              </a:rPr>
              <a:t>产品特性清单上未计划的最高优先级的故事和缺陷</a:t>
            </a: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所有</a:t>
            </a:r>
            <a:r>
              <a:rPr lang="zh-CN" altLang="en-US" sz="1800" dirty="0">
                <a:solidFill>
                  <a:srgbClr val="FFFFFF"/>
                </a:solidFill>
                <a:latin typeface="微软雅黑" panose="020B0503020204020204" pitchFamily="34" charset="-122"/>
                <a:ea typeface="微软雅黑" panose="020B0503020204020204" pitchFamily="34" charset="-122"/>
              </a:rPr>
              <a:t>参与者共同对最高优先级的几个故事和缺陷进行阅读和分析，对需求上的疑问，技术上的疑问进行提问；</a:t>
            </a:r>
            <a:r>
              <a:rPr lang="en-US" altLang="zh-CN" sz="1800" dirty="0">
                <a:solidFill>
                  <a:srgbClr val="FFFFFF"/>
                </a:solidFill>
                <a:latin typeface="微软雅黑" panose="020B0503020204020204" pitchFamily="34" charset="-122"/>
                <a:ea typeface="微软雅黑" panose="020B0503020204020204" pitchFamily="34" charset="-122"/>
              </a:rPr>
              <a:t>BA</a:t>
            </a:r>
            <a:r>
              <a:rPr lang="zh-CN" altLang="en-US" sz="1800" dirty="0">
                <a:solidFill>
                  <a:srgbClr val="FFFFFF"/>
                </a:solidFill>
                <a:latin typeface="微软雅黑" panose="020B0503020204020204" pitchFamily="34" charset="-122"/>
                <a:ea typeface="微软雅黑" panose="020B0503020204020204" pitchFamily="34" charset="-122"/>
              </a:rPr>
              <a:t>，架构师，及其它团队成员对问题进行分析和解答</a:t>
            </a: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在</a:t>
            </a:r>
            <a:r>
              <a:rPr lang="zh-CN" altLang="en-US" sz="1800" dirty="0">
                <a:solidFill>
                  <a:srgbClr val="FFFFFF"/>
                </a:solidFill>
                <a:latin typeface="微软雅黑" panose="020B0503020204020204" pitchFamily="34" charset="-122"/>
                <a:ea typeface="微软雅黑" panose="020B0503020204020204" pitchFamily="34" charset="-122"/>
              </a:rPr>
              <a:t>会上无法解答的问题，</a:t>
            </a:r>
            <a:r>
              <a:rPr lang="en-US" altLang="zh-CN" sz="1800" dirty="0">
                <a:solidFill>
                  <a:srgbClr val="FFFFFF"/>
                </a:solidFill>
                <a:latin typeface="微软雅黑" panose="020B0503020204020204" pitchFamily="34" charset="-122"/>
                <a:ea typeface="微软雅黑" panose="020B0503020204020204" pitchFamily="34" charset="-122"/>
              </a:rPr>
              <a:t>SM</a:t>
            </a:r>
            <a:r>
              <a:rPr lang="zh-CN" altLang="en-US" sz="1800" dirty="0">
                <a:solidFill>
                  <a:srgbClr val="FFFFFF"/>
                </a:solidFill>
                <a:latin typeface="微软雅黑" panose="020B0503020204020204" pitchFamily="34" charset="-122"/>
                <a:ea typeface="微软雅黑" panose="020B0503020204020204" pitchFamily="34" charset="-122"/>
              </a:rPr>
              <a:t>记录，确保会后找相关人员进行解答</a:t>
            </a: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此</a:t>
            </a:r>
            <a:r>
              <a:rPr lang="zh-CN" altLang="en-US" sz="1800" dirty="0">
                <a:solidFill>
                  <a:srgbClr val="FFFFFF"/>
                </a:solidFill>
                <a:latin typeface="微软雅黑" panose="020B0503020204020204" pitchFamily="34" charset="-122"/>
                <a:ea typeface="微软雅黑" panose="020B0503020204020204" pitchFamily="34" charset="-122"/>
              </a:rPr>
              <a:t>过程中可能对故事和缺陷，及其优先级进行</a:t>
            </a:r>
            <a:r>
              <a:rPr lang="zh-CN" altLang="en-US" sz="1800" dirty="0" smtClean="0">
                <a:solidFill>
                  <a:srgbClr val="FFFFFF"/>
                </a:solidFill>
                <a:latin typeface="微软雅黑" panose="020B0503020204020204" pitchFamily="34" charset="-122"/>
                <a:ea typeface="微软雅黑" panose="020B0503020204020204" pitchFamily="34" charset="-122"/>
              </a:rPr>
              <a:t>修改</a:t>
            </a:r>
            <a:endParaRPr lang="en-US" altLang="zh-CN" sz="18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分析</a:t>
            </a:r>
            <a:r>
              <a:rPr lang="zh-CN" altLang="en-US" sz="1800" dirty="0">
                <a:solidFill>
                  <a:srgbClr val="FFFFFF"/>
                </a:solidFill>
                <a:latin typeface="微软雅黑" panose="020B0503020204020204" pitchFamily="34" charset="-122"/>
                <a:ea typeface="微软雅黑" panose="020B0503020204020204" pitchFamily="34" charset="-122"/>
              </a:rPr>
              <a:t>故事原先的点数（工作量）是否仍合理；若团队认为不合理，进行故事点数的重估</a:t>
            </a:r>
          </a:p>
        </p:txBody>
      </p:sp>
      <p:sp>
        <p:nvSpPr>
          <p:cNvPr id="5"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a:t>
            </a:r>
            <a:r>
              <a:rPr lang="zh-CN" altLang="en-US" dirty="0" smtClean="0">
                <a:solidFill>
                  <a:schemeClr val="bg1"/>
                </a:solidFill>
              </a:rPr>
              <a:t>活动</a:t>
            </a:r>
            <a:r>
              <a:rPr lang="en-US" altLang="zh-CN" dirty="0" smtClean="0">
                <a:solidFill>
                  <a:schemeClr val="bg1"/>
                </a:solidFill>
              </a:rPr>
              <a:t>– </a:t>
            </a:r>
            <a:r>
              <a:rPr lang="zh-CN" altLang="en-US" dirty="0" smtClean="0">
                <a:solidFill>
                  <a:schemeClr val="bg1"/>
                </a:solidFill>
              </a:rPr>
              <a:t>故事</a:t>
            </a:r>
            <a:r>
              <a:rPr lang="zh-CN" altLang="en-US" dirty="0">
                <a:solidFill>
                  <a:schemeClr val="bg1"/>
                </a:solidFill>
              </a:rPr>
              <a:t>梳理</a:t>
            </a:r>
          </a:p>
        </p:txBody>
      </p:sp>
    </p:spTree>
    <p:extLst>
      <p:ext uri="{BB962C8B-B14F-4D97-AF65-F5344CB8AC3E}">
        <p14:creationId xmlns:p14="http://schemas.microsoft.com/office/powerpoint/2010/main" val="2122749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62013" y="1419542"/>
            <a:ext cx="10756900" cy="48656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参与者</a:t>
            </a:r>
            <a:r>
              <a:rPr lang="zh-CN" altLang="en-US" sz="2000" dirty="0" smtClean="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PO</a:t>
            </a:r>
            <a:r>
              <a:rPr lang="zh-CN" altLang="en-US"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BA</a:t>
            </a:r>
            <a:r>
              <a:rPr lang="zh-CN" altLang="en-US"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SM</a:t>
            </a:r>
            <a:r>
              <a:rPr lang="zh-CN" altLang="en-US" sz="2000" dirty="0">
                <a:solidFill>
                  <a:srgbClr val="FFFFFF"/>
                </a:solidFill>
                <a:latin typeface="微软雅黑" panose="020B0503020204020204" pitchFamily="34" charset="-122"/>
                <a:ea typeface="微软雅黑" panose="020B0503020204020204" pitchFamily="34" charset="-122"/>
              </a:rPr>
              <a:t>（主持），</a:t>
            </a:r>
            <a:r>
              <a:rPr lang="en-US" altLang="zh-CN" sz="2000" dirty="0">
                <a:solidFill>
                  <a:srgbClr val="FFFFFF"/>
                </a:solidFill>
                <a:latin typeface="微软雅黑" panose="020B0503020204020204" pitchFamily="34" charset="-122"/>
                <a:ea typeface="微软雅黑" panose="020B0503020204020204" pitchFamily="34" charset="-122"/>
              </a:rPr>
              <a:t>Team</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时间点：迭代最后一天的上午</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议程：</a:t>
            </a:r>
            <a:endParaRPr lang="en-US" altLang="zh-CN" sz="20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团队演示每一个可</a:t>
            </a:r>
            <a:r>
              <a:rPr lang="zh-CN" altLang="en-US" sz="1800" dirty="0">
                <a:solidFill>
                  <a:srgbClr val="FFFFFF"/>
                </a:solidFill>
                <a:latin typeface="微软雅黑" panose="020B0503020204020204" pitchFamily="34" charset="-122"/>
                <a:ea typeface="微软雅黑" panose="020B0503020204020204" pitchFamily="34" charset="-122"/>
              </a:rPr>
              <a:t>工作的</a:t>
            </a:r>
            <a:r>
              <a:rPr lang="zh-CN" altLang="en-US" sz="1800" dirty="0" smtClean="0">
                <a:solidFill>
                  <a:srgbClr val="FFFFFF"/>
                </a:solidFill>
                <a:latin typeface="微软雅黑" panose="020B0503020204020204" pitchFamily="34" charset="-122"/>
                <a:ea typeface="微软雅黑" panose="020B0503020204020204" pitchFamily="34" charset="-122"/>
              </a:rPr>
              <a:t>成果，</a:t>
            </a:r>
            <a:r>
              <a:rPr lang="en-US" altLang="zh-CN" sz="1800" dirty="0" smtClean="0">
                <a:solidFill>
                  <a:srgbClr val="FFFFFF"/>
                </a:solidFill>
                <a:latin typeface="微软雅黑" panose="020B0503020204020204" pitchFamily="34" charset="-122"/>
                <a:ea typeface="微软雅黑" panose="020B0503020204020204" pitchFamily="34" charset="-122"/>
              </a:rPr>
              <a:t>PO</a:t>
            </a:r>
            <a:r>
              <a:rPr lang="zh-CN" altLang="en-US" sz="1800" dirty="0">
                <a:solidFill>
                  <a:srgbClr val="FFFFFF"/>
                </a:solidFill>
                <a:latin typeface="微软雅黑" panose="020B0503020204020204" pitchFamily="34" charset="-122"/>
                <a:ea typeface="微软雅黑" panose="020B0503020204020204" pitchFamily="34" charset="-122"/>
              </a:rPr>
              <a:t>表示</a:t>
            </a:r>
            <a:r>
              <a:rPr lang="zh-CN" altLang="en-US" sz="1800" dirty="0" smtClean="0">
                <a:solidFill>
                  <a:srgbClr val="FFFFFF"/>
                </a:solidFill>
                <a:latin typeface="微软雅黑" panose="020B0503020204020204" pitchFamily="34" charset="-122"/>
                <a:ea typeface="微软雅黑" panose="020B0503020204020204" pitchFamily="34" charset="-122"/>
              </a:rPr>
              <a:t>接受或拒绝，</a:t>
            </a:r>
            <a:r>
              <a:rPr lang="zh-CN" altLang="en-US" sz="1800" dirty="0">
                <a:solidFill>
                  <a:srgbClr val="FFFFFF"/>
                </a:solidFill>
                <a:latin typeface="微软雅黑" panose="020B0503020204020204" pitchFamily="34" charset="-122"/>
                <a:ea typeface="微软雅黑" panose="020B0503020204020204" pitchFamily="34" charset="-122"/>
              </a:rPr>
              <a:t>并给于团队反馈意见</a:t>
            </a:r>
          </a:p>
          <a:p>
            <a:pPr lvl="1">
              <a:lnSpc>
                <a:spcPct val="150000"/>
              </a:lnSpc>
            </a:pPr>
            <a:r>
              <a:rPr lang="en-US" altLang="zh-CN" sz="1800" dirty="0">
                <a:solidFill>
                  <a:srgbClr val="FFFFFF"/>
                </a:solidFill>
                <a:latin typeface="微软雅黑" panose="020B0503020204020204" pitchFamily="34" charset="-122"/>
                <a:ea typeface="微软雅黑" panose="020B0503020204020204" pitchFamily="34" charset="-122"/>
              </a:rPr>
              <a:t>SM</a:t>
            </a:r>
            <a:r>
              <a:rPr lang="zh-CN" altLang="en-US" sz="1800" dirty="0">
                <a:solidFill>
                  <a:srgbClr val="FFFFFF"/>
                </a:solidFill>
                <a:latin typeface="微软雅黑" panose="020B0503020204020204" pitchFamily="34" charset="-122"/>
                <a:ea typeface="微软雅黑" panose="020B0503020204020204" pitchFamily="34" charset="-122"/>
              </a:rPr>
              <a:t>记录接受或拒绝的结果，记录反馈意见</a:t>
            </a:r>
            <a:r>
              <a:rPr lang="zh-CN" altLang="en-US" sz="1800" dirty="0" smtClean="0">
                <a:solidFill>
                  <a:srgbClr val="FFFFFF"/>
                </a:solidFill>
                <a:latin typeface="微软雅黑" panose="020B0503020204020204" pitchFamily="34" charset="-122"/>
                <a:ea typeface="微软雅黑" panose="020B0503020204020204" pitchFamily="34" charset="-122"/>
              </a:rPr>
              <a:t>，更新故事状态</a:t>
            </a:r>
            <a:endParaRPr lang="en-US" altLang="zh-CN" sz="18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根据</a:t>
            </a:r>
            <a:r>
              <a:rPr lang="en-US" altLang="zh-CN" sz="1800" dirty="0">
                <a:solidFill>
                  <a:srgbClr val="FFFFFF"/>
                </a:solidFill>
                <a:latin typeface="微软雅黑" panose="020B0503020204020204" pitchFamily="34" charset="-122"/>
                <a:ea typeface="微软雅黑" panose="020B0503020204020204" pitchFamily="34" charset="-122"/>
              </a:rPr>
              <a:t>PO</a:t>
            </a:r>
            <a:r>
              <a:rPr lang="zh-CN" altLang="en-US" sz="1800" dirty="0">
                <a:solidFill>
                  <a:srgbClr val="FFFFFF"/>
                </a:solidFill>
                <a:latin typeface="微软雅黑" panose="020B0503020204020204" pitchFamily="34" charset="-122"/>
                <a:ea typeface="微软雅黑" panose="020B0503020204020204" pitchFamily="34" charset="-122"/>
              </a:rPr>
              <a:t>的反馈恰当处理未完成故事：</a:t>
            </a:r>
          </a:p>
          <a:p>
            <a:pPr lvl="2">
              <a:lnSpc>
                <a:spcPct val="150000"/>
              </a:lnSpc>
            </a:pP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演示故障、重要缺陷，必须解决，否则此故事失败；</a:t>
            </a:r>
          </a:p>
          <a:p>
            <a:pPr lvl="2">
              <a:lnSpc>
                <a:spcPct val="150000"/>
              </a:lnSpc>
            </a:pP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不重要缺陷，若</a:t>
            </a:r>
            <a:r>
              <a:rPr lang="en-US" altLang="zh-CN" sz="1400" dirty="0">
                <a:solidFill>
                  <a:schemeClr val="accent3">
                    <a:lumMod val="75000"/>
                  </a:schemeClr>
                </a:solidFill>
                <a:latin typeface="微软雅黑" panose="020B0503020204020204" pitchFamily="34" charset="-122"/>
                <a:ea typeface="微软雅黑" panose="020B0503020204020204" pitchFamily="34" charset="-122"/>
              </a:rPr>
              <a:t>PO</a:t>
            </a: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可接受，记录缺陷到清单；否则必须解决；</a:t>
            </a:r>
          </a:p>
          <a:p>
            <a:pPr lvl="2">
              <a:lnSpc>
                <a:spcPct val="150000"/>
              </a:lnSpc>
            </a:pP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原故事验收条件不覆盖的改进建议或新需求，记录新故事到清单；</a:t>
            </a:r>
          </a:p>
          <a:p>
            <a:pPr lvl="2">
              <a:lnSpc>
                <a:spcPct val="150000"/>
              </a:lnSpc>
            </a:pP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部分完成且完成部分独立可拆分，若</a:t>
            </a:r>
            <a:r>
              <a:rPr lang="en-US" altLang="zh-CN" sz="1400" dirty="0">
                <a:solidFill>
                  <a:schemeClr val="accent3">
                    <a:lumMod val="75000"/>
                  </a:schemeClr>
                </a:solidFill>
                <a:latin typeface="微软雅黑" panose="020B0503020204020204" pitchFamily="34" charset="-122"/>
                <a:ea typeface="微软雅黑" panose="020B0503020204020204" pitchFamily="34" charset="-122"/>
              </a:rPr>
              <a:t>PO</a:t>
            </a:r>
            <a:r>
              <a:rPr lang="zh-CN" altLang="en-US" sz="1400" dirty="0">
                <a:solidFill>
                  <a:schemeClr val="accent3">
                    <a:lumMod val="75000"/>
                  </a:schemeClr>
                </a:solidFill>
                <a:latin typeface="微软雅黑" panose="020B0503020204020204" pitchFamily="34" charset="-122"/>
                <a:ea typeface="微软雅黑" panose="020B0503020204020204" pitchFamily="34" charset="-122"/>
              </a:rPr>
              <a:t>接受，可考虑分拆故事。</a:t>
            </a:r>
          </a:p>
          <a:p>
            <a:pPr lvl="1">
              <a:lnSpc>
                <a:spcPct val="150000"/>
              </a:lnSpc>
            </a:pPr>
            <a:endParaRPr lang="zh-CN" altLang="en-US" sz="1800" dirty="0">
              <a:solidFill>
                <a:srgbClr val="FFFFFF"/>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a:t>
            </a:r>
            <a:r>
              <a:rPr lang="zh-CN" altLang="en-US" dirty="0" smtClean="0">
                <a:solidFill>
                  <a:schemeClr val="bg1"/>
                </a:solidFill>
              </a:rPr>
              <a:t>活动</a:t>
            </a:r>
            <a:r>
              <a:rPr lang="en-US" altLang="zh-CN" dirty="0" smtClean="0">
                <a:solidFill>
                  <a:schemeClr val="bg1"/>
                </a:solidFill>
              </a:rPr>
              <a:t>– </a:t>
            </a:r>
            <a:r>
              <a:rPr lang="zh-CN" altLang="en-US" dirty="0" smtClean="0">
                <a:solidFill>
                  <a:schemeClr val="bg1"/>
                </a:solidFill>
              </a:rPr>
              <a:t>成果演示</a:t>
            </a:r>
            <a:endParaRPr lang="zh-CN" altLang="en-US" dirty="0">
              <a:solidFill>
                <a:schemeClr val="bg1"/>
              </a:solidFill>
            </a:endParaRPr>
          </a:p>
        </p:txBody>
      </p:sp>
    </p:spTree>
    <p:extLst>
      <p:ext uri="{BB962C8B-B14F-4D97-AF65-F5344CB8AC3E}">
        <p14:creationId xmlns:p14="http://schemas.microsoft.com/office/powerpoint/2010/main" val="18470619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62013" y="1419542"/>
            <a:ext cx="10756900" cy="48656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参与者</a:t>
            </a:r>
            <a:r>
              <a:rPr lang="zh-CN" altLang="en-US" sz="2000" dirty="0" smtClean="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BA</a:t>
            </a:r>
            <a:r>
              <a:rPr lang="zh-CN" altLang="en-US" sz="2000" dirty="0">
                <a:solidFill>
                  <a:srgbClr val="FFFFFF"/>
                </a:solidFill>
                <a:latin typeface="微软雅黑" panose="020B0503020204020204" pitchFamily="34" charset="-122"/>
                <a:ea typeface="微软雅黑" panose="020B0503020204020204" pitchFamily="34" charset="-122"/>
              </a:rPr>
              <a:t>，</a:t>
            </a:r>
            <a:r>
              <a:rPr lang="en-US" altLang="zh-CN" sz="2000" dirty="0">
                <a:solidFill>
                  <a:srgbClr val="FFFFFF"/>
                </a:solidFill>
                <a:latin typeface="微软雅黑" panose="020B0503020204020204" pitchFamily="34" charset="-122"/>
                <a:ea typeface="微软雅黑" panose="020B0503020204020204" pitchFamily="34" charset="-122"/>
              </a:rPr>
              <a:t>SM</a:t>
            </a:r>
            <a:r>
              <a:rPr lang="zh-CN" altLang="en-US" sz="2000" dirty="0">
                <a:solidFill>
                  <a:srgbClr val="FFFFFF"/>
                </a:solidFill>
                <a:latin typeface="微软雅黑" panose="020B0503020204020204" pitchFamily="34" charset="-122"/>
                <a:ea typeface="微软雅黑" panose="020B0503020204020204" pitchFamily="34" charset="-122"/>
              </a:rPr>
              <a:t>（主持），</a:t>
            </a:r>
            <a:r>
              <a:rPr lang="en-US" altLang="zh-CN" sz="2000" dirty="0">
                <a:solidFill>
                  <a:srgbClr val="FFFFFF"/>
                </a:solidFill>
                <a:latin typeface="微软雅黑" panose="020B0503020204020204" pitchFamily="34" charset="-122"/>
                <a:ea typeface="微软雅黑" panose="020B0503020204020204" pitchFamily="34" charset="-122"/>
              </a:rPr>
              <a:t>Team</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时间点：迭代结束</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议程：</a:t>
            </a:r>
            <a:endParaRPr lang="en-US" altLang="zh-CN" sz="20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总结迭代成果：庆祝成功交付的；对于计划了但未达到</a:t>
            </a:r>
            <a:r>
              <a:rPr lang="en-US" altLang="zh-CN" sz="1800" dirty="0" smtClean="0">
                <a:solidFill>
                  <a:srgbClr val="FFFFFF"/>
                </a:solidFill>
                <a:latin typeface="微软雅黑" panose="020B0503020204020204" pitchFamily="34" charset="-122"/>
                <a:ea typeface="微软雅黑" panose="020B0503020204020204" pitchFamily="34" charset="-122"/>
              </a:rPr>
              <a:t>DoD</a:t>
            </a:r>
            <a:r>
              <a:rPr lang="zh-CN" altLang="en-US" sz="1800" dirty="0">
                <a:solidFill>
                  <a:srgbClr val="FFFFFF"/>
                </a:solidFill>
                <a:latin typeface="微软雅黑" panose="020B0503020204020204" pitchFamily="34" charset="-122"/>
                <a:ea typeface="微软雅黑" panose="020B0503020204020204" pitchFamily="34" charset="-122"/>
              </a:rPr>
              <a:t>的，找出原因，总结经验；</a:t>
            </a: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团队回顾哪些实践做得好，哪些做得不好，可参考此文档检查；也包括各项活动进行的有效性，工具的使用，个人的能力等各个方面</a:t>
            </a: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找到一到两条（多了没意义）能够在下个迭代立刻有所改进的行动；下个迭代监督这一两条改进行动的落实执行</a:t>
            </a: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总结该迭代解决了和新产生的技术债务，分析影响</a:t>
            </a:r>
            <a:r>
              <a:rPr lang="zh-CN" altLang="en-US" sz="1800" dirty="0" smtClean="0">
                <a:solidFill>
                  <a:srgbClr val="FFFFFF"/>
                </a:solidFill>
                <a:latin typeface="微软雅黑" panose="020B0503020204020204" pitchFamily="34" charset="-122"/>
                <a:ea typeface="微软雅黑" panose="020B0503020204020204" pitchFamily="34" charset="-122"/>
              </a:rPr>
              <a:t>，并记录下来</a:t>
            </a:r>
            <a:endParaRPr lang="en-US" altLang="zh-CN" sz="18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对上个迭代后发布的新版本出现的生产缺陷进行根源分析</a:t>
            </a:r>
            <a:r>
              <a:rPr lang="en-US" altLang="zh-CN" sz="1800" dirty="0">
                <a:solidFill>
                  <a:srgbClr val="FFFFFF"/>
                </a:solidFill>
                <a:latin typeface="微软雅黑" panose="020B0503020204020204" pitchFamily="34" charset="-122"/>
                <a:ea typeface="微软雅黑" panose="020B0503020204020204" pitchFamily="34" charset="-122"/>
              </a:rPr>
              <a:t>(Root Cause Analysis)</a:t>
            </a:r>
            <a:r>
              <a:rPr lang="zh-CN" altLang="en-US" sz="1800" dirty="0">
                <a:solidFill>
                  <a:srgbClr val="FFFFFF"/>
                </a:solidFill>
                <a:latin typeface="微软雅黑" panose="020B0503020204020204" pitchFamily="34" charset="-122"/>
                <a:ea typeface="微软雅黑" panose="020B0503020204020204" pitchFamily="34" charset="-122"/>
              </a:rPr>
              <a:t>，记录分析结果</a:t>
            </a:r>
          </a:p>
        </p:txBody>
      </p:sp>
      <p:sp>
        <p:nvSpPr>
          <p:cNvPr id="5"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a:t>
            </a:r>
            <a:r>
              <a:rPr lang="zh-CN" altLang="en-US" dirty="0" smtClean="0">
                <a:solidFill>
                  <a:schemeClr val="bg1"/>
                </a:solidFill>
              </a:rPr>
              <a:t>活动</a:t>
            </a:r>
            <a:r>
              <a:rPr lang="en-US" altLang="zh-CN" dirty="0" smtClean="0">
                <a:solidFill>
                  <a:schemeClr val="bg1"/>
                </a:solidFill>
              </a:rPr>
              <a:t>– </a:t>
            </a:r>
            <a:r>
              <a:rPr lang="zh-CN" altLang="en-US" dirty="0" smtClean="0">
                <a:solidFill>
                  <a:schemeClr val="bg1"/>
                </a:solidFill>
              </a:rPr>
              <a:t>迭代回顾会议</a:t>
            </a:r>
            <a:endParaRPr lang="zh-CN" altLang="en-US" dirty="0">
              <a:solidFill>
                <a:schemeClr val="bg1"/>
              </a:solidFill>
            </a:endParaRPr>
          </a:p>
        </p:txBody>
      </p:sp>
    </p:spTree>
    <p:extLst>
      <p:ext uri="{BB962C8B-B14F-4D97-AF65-F5344CB8AC3E}">
        <p14:creationId xmlns:p14="http://schemas.microsoft.com/office/powerpoint/2010/main" val="24154961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a:t>
            </a:r>
            <a:r>
              <a:rPr lang="zh-CN" altLang="en-US" dirty="0" smtClean="0">
                <a:solidFill>
                  <a:schemeClr val="bg1"/>
                </a:solidFill>
              </a:rPr>
              <a:t>活动</a:t>
            </a:r>
            <a:r>
              <a:rPr lang="en-US" altLang="zh-CN" dirty="0" smtClean="0">
                <a:solidFill>
                  <a:schemeClr val="bg1"/>
                </a:solidFill>
              </a:rPr>
              <a:t>– </a:t>
            </a:r>
            <a:r>
              <a:rPr lang="zh-CN" altLang="en-US" dirty="0" smtClean="0">
                <a:solidFill>
                  <a:schemeClr val="bg1"/>
                </a:solidFill>
              </a:rPr>
              <a:t>总</a:t>
            </a:r>
            <a:r>
              <a:rPr lang="zh-CN" altLang="en-US" dirty="0">
                <a:solidFill>
                  <a:schemeClr val="bg1"/>
                </a:solidFill>
              </a:rPr>
              <a:t>表</a:t>
            </a:r>
          </a:p>
        </p:txBody>
      </p:sp>
      <p:graphicFrame>
        <p:nvGraphicFramePr>
          <p:cNvPr id="9" name="表格 8"/>
          <p:cNvGraphicFramePr>
            <a:graphicFrameLocks noGrp="1"/>
          </p:cNvGraphicFramePr>
          <p:nvPr>
            <p:extLst>
              <p:ext uri="{D42A27DB-BD31-4B8C-83A1-F6EECF244321}">
                <p14:modId xmlns:p14="http://schemas.microsoft.com/office/powerpoint/2010/main" val="760603089"/>
              </p:ext>
            </p:extLst>
          </p:nvPr>
        </p:nvGraphicFramePr>
        <p:xfrm>
          <a:off x="483477" y="961404"/>
          <a:ext cx="11300089" cy="4820920"/>
        </p:xfrm>
        <a:graphic>
          <a:graphicData uri="http://schemas.openxmlformats.org/drawingml/2006/table">
            <a:tbl>
              <a:tblPr firstRow="1" bandRow="1">
                <a:tableStyleId>{5A111915-BE36-4E01-A7E5-04B1672EAD32}</a:tableStyleId>
              </a:tblPr>
              <a:tblGrid>
                <a:gridCol w="2885116">
                  <a:extLst>
                    <a:ext uri="{9D8B030D-6E8A-4147-A177-3AD203B41FA5}">
                      <a16:colId xmlns:a16="http://schemas.microsoft.com/office/drawing/2014/main" val="3882217057"/>
                    </a:ext>
                  </a:extLst>
                </a:gridCol>
                <a:gridCol w="3694359">
                  <a:extLst>
                    <a:ext uri="{9D8B030D-6E8A-4147-A177-3AD203B41FA5}">
                      <a16:colId xmlns:a16="http://schemas.microsoft.com/office/drawing/2014/main" val="778859225"/>
                    </a:ext>
                  </a:extLst>
                </a:gridCol>
                <a:gridCol w="2711669">
                  <a:extLst>
                    <a:ext uri="{9D8B030D-6E8A-4147-A177-3AD203B41FA5}">
                      <a16:colId xmlns:a16="http://schemas.microsoft.com/office/drawing/2014/main" val="4030194030"/>
                    </a:ext>
                  </a:extLst>
                </a:gridCol>
                <a:gridCol w="2008945">
                  <a:extLst>
                    <a:ext uri="{9D8B030D-6E8A-4147-A177-3AD203B41FA5}">
                      <a16:colId xmlns:a16="http://schemas.microsoft.com/office/drawing/2014/main" val="3168664663"/>
                    </a:ext>
                  </a:extLst>
                </a:gridCol>
              </a:tblGrid>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活动</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时间点</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参与者</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时长</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585685583"/>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迭代计划会议</a:t>
                      </a: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迭代开始</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PO, Team</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2-4</a:t>
                      </a:r>
                      <a:r>
                        <a:rPr lang="zh-CN" altLang="en-US" sz="1400" baseline="0" dirty="0" smtClean="0">
                          <a:solidFill>
                            <a:schemeClr val="bg1"/>
                          </a:solidFill>
                          <a:latin typeface="微软雅黑" panose="020B0503020204020204" pitchFamily="34" charset="-122"/>
                          <a:ea typeface="微软雅黑" panose="020B0503020204020204" pitchFamily="34" charset="-122"/>
                        </a:rPr>
                        <a:t>小时</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088854469"/>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验收测试场景分析和评审</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迭代计划会议结束后</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PO, BA, Tester</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3-4</a:t>
                      </a:r>
                      <a:r>
                        <a:rPr lang="zh-CN" altLang="en-US" sz="1400" baseline="0" dirty="0" smtClean="0">
                          <a:solidFill>
                            <a:schemeClr val="bg1"/>
                          </a:solidFill>
                          <a:latin typeface="微软雅黑" panose="020B0503020204020204" pitchFamily="34" charset="-122"/>
                          <a:ea typeface="微软雅黑" panose="020B0503020204020204" pitchFamily="34" charset="-122"/>
                        </a:rPr>
                        <a:t>小时</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862202087"/>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开发代码，单元测试</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验收测试场景评审后</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Developer</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5-6</a:t>
                      </a:r>
                      <a:r>
                        <a:rPr lang="zh-CN" altLang="en-US" sz="1400" baseline="0" dirty="0" smtClean="0">
                          <a:solidFill>
                            <a:schemeClr val="bg1"/>
                          </a:solidFill>
                          <a:latin typeface="微软雅黑" panose="020B0503020204020204" pitchFamily="34" charset="-122"/>
                          <a:ea typeface="微软雅黑" panose="020B0503020204020204" pitchFamily="34" charset="-122"/>
                        </a:rPr>
                        <a:t>天</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664906251"/>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开发测试用例，支持自动化测试</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验收测试场景评审后</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Tester</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5-6</a:t>
                      </a:r>
                      <a:r>
                        <a:rPr lang="zh-CN" altLang="en-US" sz="1400" baseline="0" dirty="0" smtClean="0">
                          <a:solidFill>
                            <a:schemeClr val="bg1"/>
                          </a:solidFill>
                          <a:latin typeface="微软雅黑" panose="020B0503020204020204" pitchFamily="34" charset="-122"/>
                          <a:ea typeface="微软雅黑" panose="020B0503020204020204" pitchFamily="34" charset="-122"/>
                        </a:rPr>
                        <a:t>天</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611196965"/>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每日例会</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每天上午</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Team</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每天</a:t>
                      </a:r>
                      <a:r>
                        <a:rPr lang="en-US" altLang="zh-CN" sz="1400" baseline="0" dirty="0" smtClean="0">
                          <a:solidFill>
                            <a:schemeClr val="bg1"/>
                          </a:solidFill>
                          <a:latin typeface="微软雅黑" panose="020B0503020204020204" pitchFamily="34" charset="-122"/>
                          <a:ea typeface="微软雅黑" panose="020B0503020204020204" pitchFamily="34" charset="-122"/>
                        </a:rPr>
                        <a:t>15</a:t>
                      </a:r>
                      <a:r>
                        <a:rPr lang="zh-CN" altLang="en-US" sz="1400" baseline="0" dirty="0" smtClean="0">
                          <a:solidFill>
                            <a:schemeClr val="bg1"/>
                          </a:solidFill>
                          <a:latin typeface="微软雅黑" panose="020B0503020204020204" pitchFamily="34" charset="-122"/>
                          <a:ea typeface="微软雅黑" panose="020B0503020204020204" pitchFamily="34" charset="-122"/>
                        </a:rPr>
                        <a:t>分钟</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762637241"/>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内部演示（开发向</a:t>
                      </a:r>
                      <a:r>
                        <a:rPr lang="en-US" altLang="zh-CN" sz="1400" baseline="0" dirty="0" smtClean="0">
                          <a:solidFill>
                            <a:schemeClr val="bg1"/>
                          </a:solidFill>
                          <a:latin typeface="微软雅黑" panose="020B0503020204020204" pitchFamily="34" charset="-122"/>
                          <a:ea typeface="微软雅黑" panose="020B0503020204020204" pitchFamily="34" charset="-122"/>
                        </a:rPr>
                        <a:t>BA</a:t>
                      </a:r>
                      <a:r>
                        <a:rPr lang="zh-CN" altLang="en-US" sz="1400" baseline="0" dirty="0" smtClean="0">
                          <a:solidFill>
                            <a:schemeClr val="bg1"/>
                          </a:solidFill>
                          <a:latin typeface="微软雅黑" panose="020B0503020204020204" pitchFamily="34" charset="-122"/>
                          <a:ea typeface="微软雅黑" panose="020B0503020204020204" pitchFamily="34" charset="-122"/>
                        </a:rPr>
                        <a:t>和测试演示）</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开发完成后</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Developer, BA, Tester</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即时</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383846778"/>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提交代码，构建部署到测试环境</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内部演示通过后</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Developer</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至少每天构建一次</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03041112"/>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代码评审</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内部演示通过后</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Developer</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即时，每次</a:t>
                      </a:r>
                      <a:r>
                        <a:rPr lang="en-US" altLang="zh-CN" sz="1400" baseline="0" dirty="0" smtClean="0">
                          <a:solidFill>
                            <a:schemeClr val="bg1"/>
                          </a:solidFill>
                          <a:latin typeface="微软雅黑" panose="020B0503020204020204" pitchFamily="34" charset="-122"/>
                          <a:ea typeface="微软雅黑" panose="020B0503020204020204" pitchFamily="34" charset="-122"/>
                        </a:rPr>
                        <a:t>0.5-1</a:t>
                      </a:r>
                      <a:r>
                        <a:rPr lang="zh-CN" altLang="en-US" sz="1400" baseline="0" dirty="0" smtClean="0">
                          <a:solidFill>
                            <a:schemeClr val="bg1"/>
                          </a:solidFill>
                          <a:latin typeface="微软雅黑" panose="020B0503020204020204" pitchFamily="34" charset="-122"/>
                          <a:ea typeface="微软雅黑" panose="020B0503020204020204" pitchFamily="34" charset="-122"/>
                        </a:rPr>
                        <a:t>小时</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063125779"/>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功能、集成、性能测试，缺陷修改</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构建部署后</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Tester</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3</a:t>
                      </a:r>
                      <a:r>
                        <a:rPr lang="zh-CN" altLang="en-US" sz="1400" baseline="0" dirty="0" smtClean="0">
                          <a:solidFill>
                            <a:schemeClr val="bg1"/>
                          </a:solidFill>
                          <a:latin typeface="微软雅黑" panose="020B0503020204020204" pitchFamily="34" charset="-122"/>
                          <a:ea typeface="微软雅黑" panose="020B0503020204020204" pitchFamily="34" charset="-122"/>
                        </a:rPr>
                        <a:t>天</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346511560"/>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故事梳理，故事工作量估算</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smtClean="0">
                          <a:solidFill>
                            <a:schemeClr val="bg1"/>
                          </a:solidFill>
                          <a:latin typeface="微软雅黑" panose="020B0503020204020204" pitchFamily="34" charset="-122"/>
                          <a:ea typeface="微软雅黑" panose="020B0503020204020204" pitchFamily="34" charset="-122"/>
                        </a:rPr>
                        <a:t>每个迭代第二周的某一天（周二或周三）</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aseline="0" dirty="0" smtClean="0">
                          <a:solidFill>
                            <a:schemeClr val="bg1"/>
                          </a:solidFill>
                          <a:latin typeface="微软雅黑" panose="020B0503020204020204" pitchFamily="34" charset="-122"/>
                          <a:ea typeface="微软雅黑" panose="020B0503020204020204" pitchFamily="34" charset="-122"/>
                        </a:rPr>
                        <a:t>每个迭代第二周的某一天</a:t>
                      </a: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4</a:t>
                      </a:r>
                      <a:r>
                        <a:rPr lang="zh-CN" altLang="en-US" sz="1400" baseline="0" dirty="0" smtClean="0">
                          <a:solidFill>
                            <a:schemeClr val="bg1"/>
                          </a:solidFill>
                          <a:latin typeface="微软雅黑" panose="020B0503020204020204" pitchFamily="34" charset="-122"/>
                          <a:ea typeface="微软雅黑" panose="020B0503020204020204" pitchFamily="34" charset="-122"/>
                        </a:rPr>
                        <a:t>小时</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871436458"/>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成果演示（团队向</a:t>
                      </a:r>
                      <a:r>
                        <a:rPr lang="en-US" altLang="zh-CN" sz="1400" baseline="0" dirty="0" smtClean="0">
                          <a:solidFill>
                            <a:schemeClr val="bg1"/>
                          </a:solidFill>
                          <a:latin typeface="微软雅黑" panose="020B0503020204020204" pitchFamily="34" charset="-122"/>
                          <a:ea typeface="微软雅黑" panose="020B0503020204020204" pitchFamily="34" charset="-122"/>
                        </a:rPr>
                        <a:t>PO</a:t>
                      </a:r>
                      <a:r>
                        <a:rPr lang="zh-CN" altLang="en-US" sz="1400" baseline="0" dirty="0" smtClean="0">
                          <a:solidFill>
                            <a:schemeClr val="bg1"/>
                          </a:solidFill>
                          <a:latin typeface="微软雅黑" panose="020B0503020204020204" pitchFamily="34" charset="-122"/>
                          <a:ea typeface="微软雅黑" panose="020B0503020204020204" pitchFamily="34" charset="-122"/>
                        </a:rPr>
                        <a:t>演示）</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迭代最后一天上午</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PO, BA</a:t>
                      </a:r>
                      <a:r>
                        <a:rPr lang="zh-CN" altLang="en-US" sz="1400" baseline="0" dirty="0" smtClean="0">
                          <a:solidFill>
                            <a:schemeClr val="bg1"/>
                          </a:solidFill>
                          <a:latin typeface="微软雅黑" panose="020B0503020204020204" pitchFamily="34" charset="-122"/>
                          <a:ea typeface="微软雅黑" panose="020B0503020204020204" pitchFamily="34" charset="-122"/>
                        </a:rPr>
                        <a:t>，</a:t>
                      </a:r>
                      <a:r>
                        <a:rPr lang="en-US" altLang="zh-CN" sz="1400" baseline="0" dirty="0" smtClean="0">
                          <a:solidFill>
                            <a:schemeClr val="bg1"/>
                          </a:solidFill>
                          <a:latin typeface="微软雅黑" panose="020B0503020204020204" pitchFamily="34" charset="-122"/>
                          <a:ea typeface="微软雅黑" panose="020B0503020204020204" pitchFamily="34" charset="-122"/>
                        </a:rPr>
                        <a:t>Team</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2</a:t>
                      </a:r>
                      <a:r>
                        <a:rPr lang="zh-CN" altLang="en-US" sz="1400" baseline="0" dirty="0" smtClean="0">
                          <a:solidFill>
                            <a:schemeClr val="bg1"/>
                          </a:solidFill>
                          <a:latin typeface="微软雅黑" panose="020B0503020204020204" pitchFamily="34" charset="-122"/>
                          <a:ea typeface="微软雅黑" panose="020B0503020204020204" pitchFamily="34" charset="-122"/>
                        </a:rPr>
                        <a:t>小时</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191944512"/>
                  </a:ext>
                </a:extLst>
              </a:tr>
              <a:tr h="370840">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迭代回顾会议</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zh-CN" altLang="en-US" sz="1400" baseline="0" dirty="0" smtClean="0">
                          <a:solidFill>
                            <a:schemeClr val="bg1"/>
                          </a:solidFill>
                          <a:latin typeface="微软雅黑" panose="020B0503020204020204" pitchFamily="34" charset="-122"/>
                          <a:ea typeface="微软雅黑" panose="020B0503020204020204" pitchFamily="34" charset="-122"/>
                        </a:rPr>
                        <a:t>迭代结束</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PO, BA</a:t>
                      </a:r>
                      <a:r>
                        <a:rPr lang="zh-CN" altLang="en-US" sz="1400" baseline="0" dirty="0" smtClean="0">
                          <a:solidFill>
                            <a:schemeClr val="bg1"/>
                          </a:solidFill>
                          <a:latin typeface="微软雅黑" panose="020B0503020204020204" pitchFamily="34" charset="-122"/>
                          <a:ea typeface="微软雅黑" panose="020B0503020204020204" pitchFamily="34" charset="-122"/>
                        </a:rPr>
                        <a:t>，</a:t>
                      </a:r>
                      <a:r>
                        <a:rPr lang="en-US" altLang="zh-CN" sz="1400" baseline="0" dirty="0" smtClean="0">
                          <a:solidFill>
                            <a:schemeClr val="bg1"/>
                          </a:solidFill>
                          <a:latin typeface="微软雅黑" panose="020B0503020204020204" pitchFamily="34" charset="-122"/>
                          <a:ea typeface="微软雅黑" panose="020B0503020204020204" pitchFamily="34" charset="-122"/>
                        </a:rPr>
                        <a:t>Team</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tc>
                  <a:txBody>
                    <a:bodyPr/>
                    <a:lstStyle/>
                    <a:p>
                      <a:r>
                        <a:rPr lang="en-US" altLang="zh-CN" sz="1400" baseline="0" dirty="0" smtClean="0">
                          <a:solidFill>
                            <a:schemeClr val="bg1"/>
                          </a:solidFill>
                          <a:latin typeface="微软雅黑" panose="020B0503020204020204" pitchFamily="34" charset="-122"/>
                          <a:ea typeface="微软雅黑" panose="020B0503020204020204" pitchFamily="34" charset="-122"/>
                        </a:rPr>
                        <a:t>1-2</a:t>
                      </a:r>
                      <a:r>
                        <a:rPr lang="zh-CN" altLang="en-US" sz="1400" baseline="0" dirty="0" smtClean="0">
                          <a:solidFill>
                            <a:schemeClr val="bg1"/>
                          </a:solidFill>
                          <a:latin typeface="微软雅黑" panose="020B0503020204020204" pitchFamily="34" charset="-122"/>
                          <a:ea typeface="微软雅黑" panose="020B0503020204020204" pitchFamily="34" charset="-122"/>
                        </a:rPr>
                        <a:t>小时</a:t>
                      </a:r>
                      <a:endParaRPr lang="zh-CN" altLang="en-US" sz="1400" baseline="0" dirty="0">
                        <a:solidFill>
                          <a:schemeClr val="bg1"/>
                        </a:solidFill>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462635174"/>
                  </a:ext>
                </a:extLst>
              </a:tr>
            </a:tbl>
          </a:graphicData>
        </a:graphic>
      </p:graphicFrame>
    </p:spTree>
    <p:extLst>
      <p:ext uri="{BB962C8B-B14F-4D97-AF65-F5344CB8AC3E}">
        <p14:creationId xmlns:p14="http://schemas.microsoft.com/office/powerpoint/2010/main" val="42667571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93214" y="896506"/>
            <a:ext cx="9838063" cy="535531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rPr>
              <a:t>收集</a:t>
            </a:r>
            <a:r>
              <a:rPr lang="zh-CN" altLang="en-US" dirty="0" smtClean="0">
                <a:solidFill>
                  <a:schemeClr val="bg1"/>
                </a:solidFill>
              </a:rPr>
              <a:t>需求</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访谈</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焦点小组会议</a:t>
            </a:r>
            <a:endParaRPr lang="en-US" altLang="zh-CN" dirty="0" smtClean="0">
              <a:solidFill>
                <a:schemeClr val="bg1"/>
              </a:solidFill>
            </a:endParaRPr>
          </a:p>
          <a:p>
            <a:pPr marL="742950" lvl="1" indent="-285750">
              <a:buFont typeface="Arial" panose="020B0604020202020204" pitchFamily="34" charset="0"/>
              <a:buChar char="•"/>
            </a:pPr>
            <a:r>
              <a:rPr lang="zh-CN" altLang="en-US" dirty="0">
                <a:solidFill>
                  <a:schemeClr val="bg1"/>
                </a:solidFill>
              </a:rPr>
              <a:t>引导</a:t>
            </a:r>
            <a:r>
              <a:rPr lang="zh-CN" altLang="en-US" dirty="0" smtClean="0">
                <a:solidFill>
                  <a:schemeClr val="bg1"/>
                </a:solidFill>
              </a:rPr>
              <a:t>式研讨会</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群体创新会议（头脑风暴）</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群体决策会议（大多数原则）</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问卷调查</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观察</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原型法</a:t>
            </a:r>
            <a:endParaRPr lang="en-US" altLang="zh-CN" dirty="0" smtClean="0">
              <a:solidFill>
                <a:schemeClr val="bg1"/>
              </a:solidFill>
            </a:endParaRPr>
          </a:p>
          <a:p>
            <a:pPr marL="742950" lvl="1" indent="-285750">
              <a:buFont typeface="Arial" panose="020B0604020202020204" pitchFamily="34" charset="0"/>
              <a:buChar char="•"/>
            </a:pPr>
            <a:r>
              <a:rPr lang="zh-CN" altLang="en-US" dirty="0">
                <a:solidFill>
                  <a:schemeClr val="bg1"/>
                </a:solidFill>
              </a:rPr>
              <a:t>标杆</a:t>
            </a:r>
            <a:r>
              <a:rPr lang="zh-CN" altLang="en-US" dirty="0" smtClean="0">
                <a:solidFill>
                  <a:schemeClr val="bg1"/>
                </a:solidFill>
              </a:rPr>
              <a:t>对照（基准分析）</a:t>
            </a:r>
            <a:endParaRPr lang="en-US" altLang="zh-CN" dirty="0" smtClean="0">
              <a:solidFill>
                <a:schemeClr val="bg1"/>
              </a:solidFill>
            </a:endParaRPr>
          </a:p>
          <a:p>
            <a:pPr marL="742950" lvl="1" indent="-285750">
              <a:buFont typeface="Arial" panose="020B0604020202020204" pitchFamily="34" charset="0"/>
              <a:buChar char="•"/>
            </a:pPr>
            <a:r>
              <a:rPr lang="en-US" altLang="zh-CN" dirty="0" smtClean="0">
                <a:solidFill>
                  <a:schemeClr val="bg1"/>
                </a:solidFill>
              </a:rPr>
              <a:t>…</a:t>
            </a:r>
          </a:p>
          <a:p>
            <a:pPr marL="742950" lvl="1" indent="-285750">
              <a:buFont typeface="Arial" panose="020B0604020202020204" pitchFamily="34" charset="0"/>
              <a:buChar char="•"/>
            </a:pPr>
            <a:r>
              <a:rPr lang="en-US" altLang="zh-CN" dirty="0" smtClean="0">
                <a:solidFill>
                  <a:schemeClr val="bg1"/>
                </a:solidFill>
              </a:rPr>
              <a:t>=&gt;</a:t>
            </a:r>
            <a:r>
              <a:rPr lang="zh-CN" altLang="en-US" dirty="0" smtClean="0">
                <a:solidFill>
                  <a:schemeClr val="bg1"/>
                </a:solidFill>
              </a:rPr>
              <a:t>需求文件、需求跟踪矩阵</a:t>
            </a:r>
            <a:endParaRPr lang="en-US" altLang="zh-CN" dirty="0" smtClean="0">
              <a:solidFill>
                <a:schemeClr val="bg1"/>
              </a:solidFill>
            </a:endParaRPr>
          </a:p>
          <a:p>
            <a:pPr marL="285750" indent="-285750">
              <a:buFont typeface="Arial" panose="020B0604020202020204" pitchFamily="34" charset="0"/>
              <a:buChar char="•"/>
            </a:pPr>
            <a:r>
              <a:rPr lang="zh-CN" altLang="en-US" dirty="0" smtClean="0">
                <a:solidFill>
                  <a:schemeClr val="bg1"/>
                </a:solidFill>
              </a:rPr>
              <a:t>定义范围</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产品分析</a:t>
            </a:r>
            <a:endParaRPr lang="en-US" altLang="zh-CN" dirty="0" smtClean="0">
              <a:solidFill>
                <a:schemeClr val="bg1"/>
              </a:solidFill>
            </a:endParaRPr>
          </a:p>
          <a:p>
            <a:pPr marL="742950" lvl="1" indent="-285750">
              <a:buFont typeface="Arial" panose="020B0604020202020204" pitchFamily="34" charset="0"/>
              <a:buChar char="•"/>
            </a:pPr>
            <a:r>
              <a:rPr lang="zh-CN" altLang="en-US" dirty="0" smtClean="0">
                <a:solidFill>
                  <a:schemeClr val="bg1"/>
                </a:solidFill>
              </a:rPr>
              <a:t>备选方案生成</a:t>
            </a:r>
            <a:endParaRPr lang="en-US" altLang="zh-CN" dirty="0" smtClean="0">
              <a:solidFill>
                <a:schemeClr val="bg1"/>
              </a:solidFill>
            </a:endParaRPr>
          </a:p>
          <a:p>
            <a:pPr marL="742950" lvl="1" indent="-285750">
              <a:buFont typeface="Arial" panose="020B0604020202020204" pitchFamily="34" charset="0"/>
              <a:buChar char="•"/>
            </a:pPr>
            <a:r>
              <a:rPr lang="zh-CN" altLang="en-US" dirty="0">
                <a:solidFill>
                  <a:schemeClr val="bg1"/>
                </a:solidFill>
              </a:rPr>
              <a:t>引导</a:t>
            </a:r>
            <a:r>
              <a:rPr lang="zh-CN" altLang="en-US" dirty="0" smtClean="0">
                <a:solidFill>
                  <a:schemeClr val="bg1"/>
                </a:solidFill>
              </a:rPr>
              <a:t>式研讨会</a:t>
            </a:r>
            <a:endParaRPr lang="en-US" altLang="zh-CN" dirty="0" smtClean="0">
              <a:solidFill>
                <a:schemeClr val="bg1"/>
              </a:solidFill>
            </a:endParaRPr>
          </a:p>
          <a:p>
            <a:pPr marL="742950" lvl="1" indent="-285750">
              <a:buFont typeface="Arial" panose="020B0604020202020204" pitchFamily="34" charset="0"/>
              <a:buChar char="•"/>
            </a:pPr>
            <a:r>
              <a:rPr lang="en-US" altLang="zh-CN" dirty="0" smtClean="0">
                <a:solidFill>
                  <a:schemeClr val="bg1"/>
                </a:solidFill>
              </a:rPr>
              <a:t>=&gt;</a:t>
            </a:r>
            <a:r>
              <a:rPr lang="zh-CN" altLang="en-US" dirty="0" smtClean="0">
                <a:solidFill>
                  <a:schemeClr val="bg1"/>
                </a:solidFill>
              </a:rPr>
              <a:t>输出项目范围说明书</a:t>
            </a:r>
            <a:endParaRPr lang="en-US" altLang="zh-CN" dirty="0">
              <a:solidFill>
                <a:schemeClr val="bg1"/>
              </a:solidFill>
            </a:endParaRPr>
          </a:p>
          <a:p>
            <a:pPr marL="285750" indent="-285750">
              <a:buFont typeface="Arial" panose="020B0604020202020204" pitchFamily="34" charset="0"/>
              <a:buChar char="•"/>
            </a:pPr>
            <a:r>
              <a:rPr lang="zh-CN" altLang="en-US" dirty="0" smtClean="0">
                <a:solidFill>
                  <a:schemeClr val="bg1"/>
                </a:solidFill>
              </a:rPr>
              <a:t>创建</a:t>
            </a:r>
            <a:r>
              <a:rPr lang="en-US" altLang="zh-CN" dirty="0" smtClean="0">
                <a:solidFill>
                  <a:schemeClr val="bg1"/>
                </a:solidFill>
              </a:rPr>
              <a:t>WBS</a:t>
            </a:r>
          </a:p>
          <a:p>
            <a:pPr marL="285750" indent="-285750">
              <a:buFont typeface="Arial" panose="020B0604020202020204" pitchFamily="34" charset="0"/>
              <a:buChar char="•"/>
            </a:pPr>
            <a:r>
              <a:rPr lang="zh-CN" altLang="en-US" dirty="0" smtClean="0">
                <a:solidFill>
                  <a:schemeClr val="bg1"/>
                </a:solidFill>
              </a:rPr>
              <a:t>确认范围</a:t>
            </a:r>
            <a:endParaRPr lang="zh-CN" altLang="en-US" dirty="0">
              <a:solidFill>
                <a:schemeClr val="bg1"/>
              </a:solidFill>
            </a:endParaRPr>
          </a:p>
        </p:txBody>
      </p:sp>
    </p:spTree>
    <p:extLst>
      <p:ext uri="{BB962C8B-B14F-4D97-AF65-F5344CB8AC3E}">
        <p14:creationId xmlns:p14="http://schemas.microsoft.com/office/powerpoint/2010/main" val="33442458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迭代活动</a:t>
            </a:r>
            <a:r>
              <a:rPr lang="en-US" altLang="zh-CN" dirty="0">
                <a:solidFill>
                  <a:schemeClr val="bg1"/>
                </a:solidFill>
              </a:rPr>
              <a:t>– </a:t>
            </a:r>
            <a:r>
              <a:rPr lang="zh-CN" altLang="en-US" dirty="0">
                <a:solidFill>
                  <a:schemeClr val="bg1"/>
                </a:solidFill>
              </a:rPr>
              <a:t>时间轴</a:t>
            </a:r>
          </a:p>
        </p:txBody>
      </p:sp>
      <p:graphicFrame>
        <p:nvGraphicFramePr>
          <p:cNvPr id="3" name="图示 2"/>
          <p:cNvGraphicFramePr/>
          <p:nvPr>
            <p:extLst>
              <p:ext uri="{D42A27DB-BD31-4B8C-83A1-F6EECF244321}">
                <p14:modId xmlns:p14="http://schemas.microsoft.com/office/powerpoint/2010/main" val="1590030124"/>
              </p:ext>
            </p:extLst>
          </p:nvPr>
        </p:nvGraphicFramePr>
        <p:xfrm>
          <a:off x="1085251" y="3047999"/>
          <a:ext cx="9509178" cy="609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组合 13"/>
          <p:cNvGrpSpPr/>
          <p:nvPr/>
        </p:nvGrpSpPr>
        <p:grpSpPr>
          <a:xfrm>
            <a:off x="1334815" y="1648481"/>
            <a:ext cx="2438437" cy="1495032"/>
            <a:chOff x="1334815" y="1637051"/>
            <a:chExt cx="2438437" cy="1495032"/>
          </a:xfrm>
        </p:grpSpPr>
        <p:sp>
          <p:nvSpPr>
            <p:cNvPr id="5" name="等腰三角形 4"/>
            <p:cNvSpPr/>
            <p:nvPr/>
          </p:nvSpPr>
          <p:spPr>
            <a:xfrm>
              <a:off x="1334815" y="2680138"/>
              <a:ext cx="451945" cy="45194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flipV="1">
              <a:off x="1549358" y="1637051"/>
              <a:ext cx="0" cy="1054518"/>
            </a:xfrm>
            <a:prstGeom prst="line">
              <a:avLst/>
            </a:prstGeom>
          </p:spPr>
          <p:style>
            <a:lnRef idx="2">
              <a:schemeClr val="accent3"/>
            </a:lnRef>
            <a:fillRef idx="0">
              <a:schemeClr val="accent3"/>
            </a:fillRef>
            <a:effectRef idx="1">
              <a:schemeClr val="accent3"/>
            </a:effectRef>
            <a:fontRef idx="minor">
              <a:schemeClr val="tx1"/>
            </a:fontRef>
          </p:style>
        </p:cxnSp>
        <p:sp>
          <p:nvSpPr>
            <p:cNvPr id="10" name="文本框 9"/>
            <p:cNvSpPr txBox="1"/>
            <p:nvPr/>
          </p:nvSpPr>
          <p:spPr>
            <a:xfrm>
              <a:off x="1560787" y="1637051"/>
              <a:ext cx="2212465" cy="954107"/>
            </a:xfrm>
            <a:prstGeom prst="rect">
              <a:avLst/>
            </a:prstGeom>
            <a:noFill/>
          </p:spPr>
          <p:txBody>
            <a:bodyPr wrap="none" rtlCol="0">
              <a:spAutoFit/>
            </a:bodyPr>
            <a:lstStyle/>
            <a:p>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 迭代</a:t>
              </a: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计划会</a:t>
              </a:r>
              <a:endParaRPr lang="en-US" altLang="zh-CN" sz="1400" dirty="0">
                <a:solidFill>
                  <a:schemeClr val="bg1">
                    <a:lumMod val="75000"/>
                  </a:schemeClr>
                </a:solidFill>
                <a:latin typeface="微软雅黑" panose="020B0503020204020204" pitchFamily="34" charset="-122"/>
                <a:ea typeface="微软雅黑" panose="020B0503020204020204" pitchFamily="34" charset="-122"/>
                <a:cs typeface="+mn-ea"/>
              </a:endParaRPr>
            </a:p>
            <a:p>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a:t>
              </a:r>
              <a:r>
                <a:rPr lang="en-US" altLang="zh-CN" sz="1400" dirty="0">
                  <a:solidFill>
                    <a:schemeClr val="bg1">
                      <a:lumMod val="75000"/>
                    </a:schemeClr>
                  </a:solidFill>
                  <a:latin typeface="微软雅黑" panose="020B0503020204020204" pitchFamily="34" charset="-122"/>
                  <a:ea typeface="微软雅黑" panose="020B0503020204020204" pitchFamily="34" charset="-122"/>
                  <a:cs typeface="+mn-ea"/>
                </a:rPr>
                <a:t>2-4</a:t>
              </a: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小时</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a:t>
              </a:r>
              <a:endPar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endParaRPr>
            </a:p>
            <a:p>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 验收测试场景分析和评审</a:t>
              </a:r>
              <a:endPar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endParaRPr>
            </a:p>
            <a:p>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a:t>
              </a:r>
              <a:r>
                <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rPr>
                <a:t>3-4</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小时）</a:t>
              </a:r>
              <a:endPar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endParaRPr>
            </a:p>
          </p:txBody>
        </p:sp>
      </p:grpSp>
      <p:sp>
        <p:nvSpPr>
          <p:cNvPr id="16" name="等腰三角形 15"/>
          <p:cNvSpPr/>
          <p:nvPr/>
        </p:nvSpPr>
        <p:spPr>
          <a:xfrm>
            <a:off x="7876585" y="2691568"/>
            <a:ext cx="451945" cy="45194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flipV="1">
            <a:off x="8091128" y="1648481"/>
            <a:ext cx="0" cy="1054518"/>
          </a:xfrm>
          <a:prstGeom prst="line">
            <a:avLst/>
          </a:prstGeom>
        </p:spPr>
        <p:style>
          <a:lnRef idx="2">
            <a:schemeClr val="accent3"/>
          </a:lnRef>
          <a:fillRef idx="0">
            <a:schemeClr val="accent3"/>
          </a:fillRef>
          <a:effectRef idx="1">
            <a:schemeClr val="accent3"/>
          </a:effectRef>
          <a:fontRef idx="minor">
            <a:schemeClr val="tx1"/>
          </a:fontRef>
        </p:style>
      </p:cxnSp>
      <p:sp>
        <p:nvSpPr>
          <p:cNvPr id="18" name="文本框 17"/>
          <p:cNvSpPr txBox="1"/>
          <p:nvPr/>
        </p:nvSpPr>
        <p:spPr>
          <a:xfrm>
            <a:off x="6661137" y="1648481"/>
            <a:ext cx="1441420" cy="954107"/>
          </a:xfrm>
          <a:prstGeom prst="rect">
            <a:avLst/>
          </a:prstGeom>
          <a:noFill/>
        </p:spPr>
        <p:txBody>
          <a:bodyPr wrap="none" rtlCol="0">
            <a:spAutoFit/>
          </a:bodyPr>
          <a:lstStyle/>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故事梳理</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会  </a:t>
            </a:r>
            <a:endPar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endParaRPr>
          </a:p>
          <a:p>
            <a:pPr algn="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a:t>
            </a:r>
            <a:r>
              <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rPr>
              <a:t>2-4</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小时）</a:t>
            </a:r>
            <a:endPar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endParaRPr>
          </a:p>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周例会（每周</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a:t>
            </a:r>
            <a:endPar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endParaRPr>
          </a:p>
          <a:p>
            <a:pPr algn="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a:t>
            </a:r>
            <a:r>
              <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rPr>
              <a:t>1-2</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小时）</a:t>
            </a:r>
            <a:endPar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endParaRPr>
          </a:p>
        </p:txBody>
      </p:sp>
      <p:sp>
        <p:nvSpPr>
          <p:cNvPr id="23" name="等腰三角形 22"/>
          <p:cNvSpPr/>
          <p:nvPr/>
        </p:nvSpPr>
        <p:spPr>
          <a:xfrm>
            <a:off x="9754915" y="2695378"/>
            <a:ext cx="451945" cy="45194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V="1">
            <a:off x="9969458" y="1652291"/>
            <a:ext cx="0" cy="1054518"/>
          </a:xfrm>
          <a:prstGeom prst="line">
            <a:avLst/>
          </a:prstGeom>
        </p:spPr>
        <p:style>
          <a:lnRef idx="2">
            <a:schemeClr val="accent3"/>
          </a:lnRef>
          <a:fillRef idx="0">
            <a:schemeClr val="accent3"/>
          </a:fillRef>
          <a:effectRef idx="1">
            <a:schemeClr val="accent3"/>
          </a:effectRef>
          <a:fontRef idx="minor">
            <a:schemeClr val="tx1"/>
          </a:fontRef>
        </p:style>
      </p:cxnSp>
      <p:sp>
        <p:nvSpPr>
          <p:cNvPr id="25" name="文本框 24"/>
          <p:cNvSpPr txBox="1"/>
          <p:nvPr/>
        </p:nvSpPr>
        <p:spPr>
          <a:xfrm>
            <a:off x="8789535" y="1652291"/>
            <a:ext cx="1191352" cy="954107"/>
          </a:xfrm>
          <a:prstGeom prst="rect">
            <a:avLst/>
          </a:prstGeom>
          <a:noFill/>
        </p:spPr>
        <p:txBody>
          <a:bodyPr wrap="none" rtlCol="0">
            <a:spAutoFit/>
          </a:bodyPr>
          <a:lstStyle/>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成果演示</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会  </a:t>
            </a:r>
            <a:endPar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endParaRPr>
          </a:p>
          <a:p>
            <a:pPr algn="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a:t>
            </a:r>
            <a:r>
              <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rPr>
              <a:t>2</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小时）</a:t>
            </a:r>
            <a:endPar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endParaRPr>
          </a:p>
          <a:p>
            <a:pPr algn="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迭代回顾会  </a:t>
            </a:r>
            <a:endPar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endParaRPr>
          </a:p>
          <a:p>
            <a:pPr algn="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a:t>
            </a:r>
            <a:r>
              <a:rPr lang="en-US" altLang="zh-CN" sz="1400" dirty="0" smtClean="0">
                <a:solidFill>
                  <a:schemeClr val="bg1">
                    <a:lumMod val="75000"/>
                  </a:schemeClr>
                </a:solidFill>
                <a:latin typeface="微软雅黑" panose="020B0503020204020204" pitchFamily="34" charset="-122"/>
                <a:ea typeface="微软雅黑" panose="020B0503020204020204" pitchFamily="34" charset="-122"/>
                <a:cs typeface="+mn-ea"/>
              </a:rPr>
              <a:t>1-2</a:t>
            </a:r>
            <a:r>
              <a:rPr lang="zh-CN" altLang="en-US" sz="1400" dirty="0" smtClean="0">
                <a:solidFill>
                  <a:schemeClr val="bg1">
                    <a:lumMod val="75000"/>
                  </a:schemeClr>
                </a:solidFill>
                <a:latin typeface="微软雅黑" panose="020B0503020204020204" pitchFamily="34" charset="-122"/>
                <a:ea typeface="微软雅黑" panose="020B0503020204020204" pitchFamily="34" charset="-122"/>
                <a:cs typeface="+mn-ea"/>
              </a:rPr>
              <a:t>小时）</a:t>
            </a:r>
            <a:endPar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endParaRPr>
          </a:p>
        </p:txBody>
      </p:sp>
      <p:sp>
        <p:nvSpPr>
          <p:cNvPr id="26" name="等腰三角形 25"/>
          <p:cNvSpPr/>
          <p:nvPr/>
        </p:nvSpPr>
        <p:spPr>
          <a:xfrm rot="10800000">
            <a:off x="2000250" y="3577587"/>
            <a:ext cx="4649456" cy="45194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flipV="1">
            <a:off x="4311608" y="4018301"/>
            <a:ext cx="0" cy="1054518"/>
          </a:xfrm>
          <a:prstGeom prst="line">
            <a:avLst/>
          </a:prstGeom>
        </p:spPr>
        <p:style>
          <a:lnRef idx="2">
            <a:schemeClr val="accent3"/>
          </a:lnRef>
          <a:fillRef idx="0">
            <a:schemeClr val="accent3"/>
          </a:fillRef>
          <a:effectRef idx="1">
            <a:schemeClr val="accent3"/>
          </a:effectRef>
          <a:fontRef idx="minor">
            <a:schemeClr val="tx1"/>
          </a:fontRef>
        </p:style>
      </p:cxnSp>
      <p:sp>
        <p:nvSpPr>
          <p:cNvPr id="28" name="文本框 27"/>
          <p:cNvSpPr txBox="1"/>
          <p:nvPr/>
        </p:nvSpPr>
        <p:spPr>
          <a:xfrm>
            <a:off x="1624862" y="4018301"/>
            <a:ext cx="2698175" cy="954107"/>
          </a:xfrm>
          <a:prstGeom prst="rect">
            <a:avLst/>
          </a:prstGeom>
          <a:noFill/>
        </p:spPr>
        <p:txBody>
          <a:bodyPr wrap="none" rtlCol="0">
            <a:spAutoFit/>
          </a:bodyPr>
          <a:lstStyle/>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开发代码，单元测试</a:t>
            </a:r>
          </a:p>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开发测试用例，支持自动化测试</a:t>
            </a:r>
          </a:p>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代码评审</a:t>
            </a:r>
          </a:p>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内部演示</a:t>
            </a:r>
          </a:p>
        </p:txBody>
      </p:sp>
      <p:sp>
        <p:nvSpPr>
          <p:cNvPr id="29" name="等腰三角形 28"/>
          <p:cNvSpPr/>
          <p:nvPr/>
        </p:nvSpPr>
        <p:spPr>
          <a:xfrm rot="10800000">
            <a:off x="6716269" y="3574563"/>
            <a:ext cx="2736340" cy="451945"/>
          </a:xfrm>
          <a:prstGeom prst="triangl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p:nvPr/>
        </p:nvCxnSpPr>
        <p:spPr>
          <a:xfrm flipV="1">
            <a:off x="8077757" y="4012053"/>
            <a:ext cx="0" cy="1054518"/>
          </a:xfrm>
          <a:prstGeom prst="line">
            <a:avLst/>
          </a:prstGeom>
        </p:spPr>
        <p:style>
          <a:lnRef idx="2">
            <a:schemeClr val="accent3"/>
          </a:lnRef>
          <a:fillRef idx="0">
            <a:schemeClr val="accent3"/>
          </a:fillRef>
          <a:effectRef idx="1">
            <a:schemeClr val="accent3"/>
          </a:effectRef>
          <a:fontRef idx="minor">
            <a:schemeClr val="tx1"/>
          </a:fontRef>
        </p:style>
      </p:cxnSp>
      <p:sp>
        <p:nvSpPr>
          <p:cNvPr id="31" name="文本框 30"/>
          <p:cNvSpPr txBox="1"/>
          <p:nvPr/>
        </p:nvSpPr>
        <p:spPr>
          <a:xfrm>
            <a:off x="7186375" y="4012053"/>
            <a:ext cx="902811" cy="738664"/>
          </a:xfrm>
          <a:prstGeom prst="rect">
            <a:avLst/>
          </a:prstGeom>
          <a:noFill/>
        </p:spPr>
        <p:txBody>
          <a:bodyPr wrap="none" rtlCol="0">
            <a:spAutoFit/>
          </a:bodyPr>
          <a:lstStyle/>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集成测试</a:t>
            </a:r>
          </a:p>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缺陷修改</a:t>
            </a:r>
          </a:p>
          <a:p>
            <a:pPr algn="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回归测试</a:t>
            </a:r>
          </a:p>
        </p:txBody>
      </p:sp>
      <p:sp>
        <p:nvSpPr>
          <p:cNvPr id="32" name="文本框 31"/>
          <p:cNvSpPr txBox="1"/>
          <p:nvPr/>
        </p:nvSpPr>
        <p:spPr>
          <a:xfrm>
            <a:off x="1104739" y="1047324"/>
            <a:ext cx="3478837" cy="338554"/>
          </a:xfrm>
          <a:prstGeom prst="rect">
            <a:avLst/>
          </a:prstGeom>
          <a:noFill/>
        </p:spPr>
        <p:txBody>
          <a:bodyPr wrap="none" rtlCol="0">
            <a:spAutoFit/>
          </a:bodyPr>
          <a:lstStyle/>
          <a:p>
            <a:r>
              <a:rPr lang="zh-CN" altLang="en-US" sz="1600" dirty="0" smtClean="0">
                <a:solidFill>
                  <a:srgbClr val="B53EAE"/>
                </a:solidFill>
                <a:latin typeface="微软雅黑" panose="020B0503020204020204" pitchFamily="34" charset="-122"/>
                <a:ea typeface="微软雅黑" panose="020B0503020204020204" pitchFamily="34" charset="-122"/>
              </a:rPr>
              <a:t>采用</a:t>
            </a:r>
            <a:r>
              <a:rPr lang="en-US" altLang="zh-CN" sz="1600" dirty="0" smtClean="0">
                <a:solidFill>
                  <a:srgbClr val="B53EAE"/>
                </a:solidFill>
                <a:latin typeface="微软雅黑" panose="020B0503020204020204" pitchFamily="34" charset="-122"/>
                <a:ea typeface="微软雅黑" panose="020B0503020204020204" pitchFamily="34" charset="-122"/>
              </a:rPr>
              <a:t>2</a:t>
            </a:r>
            <a:r>
              <a:rPr lang="zh-CN" altLang="en-US" sz="1600" dirty="0" smtClean="0">
                <a:solidFill>
                  <a:srgbClr val="B53EAE"/>
                </a:solidFill>
                <a:latin typeface="微软雅黑" panose="020B0503020204020204" pitchFamily="34" charset="-122"/>
                <a:ea typeface="微软雅黑" panose="020B0503020204020204" pitchFamily="34" charset="-122"/>
              </a:rPr>
              <a:t>周一个迭代，共</a:t>
            </a:r>
            <a:r>
              <a:rPr lang="en-US" altLang="zh-CN" sz="1600" dirty="0" smtClean="0">
                <a:solidFill>
                  <a:srgbClr val="B53EAE"/>
                </a:solidFill>
                <a:latin typeface="微软雅黑" panose="020B0503020204020204" pitchFamily="34" charset="-122"/>
                <a:ea typeface="微软雅黑" panose="020B0503020204020204" pitchFamily="34" charset="-122"/>
              </a:rPr>
              <a:t>10</a:t>
            </a:r>
            <a:r>
              <a:rPr lang="zh-CN" altLang="en-US" sz="1600" dirty="0" smtClean="0">
                <a:solidFill>
                  <a:srgbClr val="B53EAE"/>
                </a:solidFill>
                <a:latin typeface="微软雅黑" panose="020B0503020204020204" pitchFamily="34" charset="-122"/>
                <a:ea typeface="微软雅黑" panose="020B0503020204020204" pitchFamily="34" charset="-122"/>
              </a:rPr>
              <a:t>个工作日：</a:t>
            </a:r>
            <a:r>
              <a:rPr lang="en-US" altLang="zh-CN" sz="1600" dirty="0" smtClean="0">
                <a:solidFill>
                  <a:srgbClr val="B53EAE"/>
                </a:solidFill>
                <a:latin typeface="微软雅黑" panose="020B0503020204020204" pitchFamily="34" charset="-122"/>
                <a:ea typeface="微软雅黑" panose="020B0503020204020204" pitchFamily="34" charset="-122"/>
              </a:rPr>
              <a:t> </a:t>
            </a:r>
            <a:endParaRPr lang="zh-CN" altLang="en-US" sz="1600" dirty="0">
              <a:solidFill>
                <a:srgbClr val="B53EAE"/>
              </a:solidFill>
              <a:latin typeface="微软雅黑" panose="020B0503020204020204" pitchFamily="34" charset="-122"/>
              <a:ea typeface="微软雅黑" panose="020B0503020204020204" pitchFamily="34" charset="-122"/>
            </a:endParaRPr>
          </a:p>
        </p:txBody>
      </p:sp>
      <p:sp>
        <p:nvSpPr>
          <p:cNvPr id="35" name="矩形 34"/>
          <p:cNvSpPr/>
          <p:nvPr/>
        </p:nvSpPr>
        <p:spPr>
          <a:xfrm>
            <a:off x="1085252" y="5433521"/>
            <a:ext cx="7704284" cy="910129"/>
          </a:xfrm>
          <a:prstGeom prst="rect">
            <a:avLst/>
          </a:prstGeom>
          <a:noFill/>
          <a:ln w="12700">
            <a:solidFill>
              <a:srgbClr val="92D05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dirty="0">
                <a:solidFill>
                  <a:srgbClr val="FFFF00"/>
                </a:solidFill>
                <a:latin typeface="微软雅黑" panose="020B0503020204020204" pitchFamily="34" charset="-122"/>
                <a:ea typeface="微软雅黑" panose="020B0503020204020204" pitchFamily="34" charset="-122"/>
              </a:rPr>
              <a:t>每天都发生的活动：</a:t>
            </a:r>
            <a:endParaRPr lang="en-US" altLang="zh-CN" sz="1400" dirty="0">
              <a:solidFill>
                <a:srgbClr val="FFFF00"/>
              </a:solidFill>
              <a:latin typeface="微软雅黑" panose="020B0503020204020204" pitchFamily="34" charset="-122"/>
              <a:ea typeface="微软雅黑" panose="020B0503020204020204" pitchFamily="34" charset="-122"/>
            </a:endParaRPr>
          </a:p>
          <a:p>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每日例会：每天固定时间段的</a:t>
            </a:r>
            <a:r>
              <a:rPr lang="en-US" altLang="zh-CN" sz="1400" dirty="0">
                <a:solidFill>
                  <a:schemeClr val="bg1">
                    <a:lumMod val="75000"/>
                  </a:schemeClr>
                </a:solidFill>
                <a:latin typeface="微软雅黑" panose="020B0503020204020204" pitchFamily="34" charset="-122"/>
                <a:ea typeface="微软雅黑" panose="020B0503020204020204" pitchFamily="34" charset="-122"/>
                <a:cs typeface="+mn-ea"/>
              </a:rPr>
              <a:t>15</a:t>
            </a: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分钟，迭代第一天和最后一天的每日例会根据实际情况可取消</a:t>
            </a:r>
            <a:endParaRPr lang="en-US" altLang="zh-CN" sz="1400" dirty="0">
              <a:solidFill>
                <a:schemeClr val="bg1">
                  <a:lumMod val="75000"/>
                </a:schemeClr>
              </a:solidFill>
              <a:latin typeface="微软雅黑" panose="020B0503020204020204" pitchFamily="34" charset="-122"/>
              <a:ea typeface="微软雅黑" panose="020B0503020204020204" pitchFamily="34" charset="-122"/>
              <a:cs typeface="+mn-ea"/>
            </a:endParaRPr>
          </a:p>
          <a:p>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rPr>
              <a:t>每日构建：开发团队每天提交代码并部署至测试环境</a:t>
            </a:r>
          </a:p>
        </p:txBody>
      </p:sp>
    </p:spTree>
    <p:extLst>
      <p:ext uri="{BB962C8B-B14F-4D97-AF65-F5344CB8AC3E}">
        <p14:creationId xmlns:p14="http://schemas.microsoft.com/office/powerpoint/2010/main" val="27436461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3" name="组合 2"/>
          <p:cNvGrpSpPr/>
          <p:nvPr/>
        </p:nvGrpSpPr>
        <p:grpSpPr>
          <a:xfrm>
            <a:off x="5132495" y="1900328"/>
            <a:ext cx="1752600" cy="1752600"/>
            <a:chOff x="5173946" y="2105714"/>
            <a:chExt cx="1752600" cy="1752600"/>
          </a:xfrm>
        </p:grpSpPr>
        <p:sp>
          <p:nvSpPr>
            <p:cNvPr id="4" name="菱形 3"/>
            <p:cNvSpPr/>
            <p:nvPr/>
          </p:nvSpPr>
          <p:spPr>
            <a:xfrm>
              <a:off x="5173946" y="21057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Freeform 32"/>
            <p:cNvSpPr>
              <a:spLocks noEditPoints="1"/>
            </p:cNvSpPr>
            <p:nvPr/>
          </p:nvSpPr>
          <p:spPr bwMode="auto">
            <a:xfrm>
              <a:off x="5848917" y="2785164"/>
              <a:ext cx="395288" cy="393700"/>
            </a:xfrm>
            <a:custGeom>
              <a:avLst/>
              <a:gdLst>
                <a:gd name="T0" fmla="*/ 100 w 200"/>
                <a:gd name="T1" fmla="*/ 199 h 199"/>
                <a:gd name="T2" fmla="*/ 0 w 200"/>
                <a:gd name="T3" fmla="*/ 99 h 199"/>
                <a:gd name="T4" fmla="*/ 100 w 200"/>
                <a:gd name="T5" fmla="*/ 0 h 199"/>
                <a:gd name="T6" fmla="*/ 200 w 200"/>
                <a:gd name="T7" fmla="*/ 99 h 199"/>
                <a:gd name="T8" fmla="*/ 100 w 200"/>
                <a:gd name="T9" fmla="*/ 199 h 199"/>
                <a:gd name="T10" fmla="*/ 166 w 200"/>
                <a:gd name="T11" fmla="*/ 152 h 199"/>
                <a:gd name="T12" fmla="*/ 180 w 200"/>
                <a:gd name="T13" fmla="*/ 127 h 199"/>
                <a:gd name="T14" fmla="*/ 146 w 200"/>
                <a:gd name="T15" fmla="*/ 132 h 199"/>
                <a:gd name="T16" fmla="*/ 29 w 200"/>
                <a:gd name="T17" fmla="*/ 53 h 199"/>
                <a:gd name="T18" fmla="*/ 19 w 200"/>
                <a:gd name="T19" fmla="*/ 75 h 199"/>
                <a:gd name="T20" fmla="*/ 127 w 200"/>
                <a:gd name="T21" fmla="*/ 160 h 199"/>
                <a:gd name="T22" fmla="*/ 166 w 200"/>
                <a:gd name="T23" fmla="*/ 152 h 199"/>
                <a:gd name="T24" fmla="*/ 147 w 200"/>
                <a:gd name="T25" fmla="*/ 113 h 199"/>
                <a:gd name="T26" fmla="*/ 184 w 200"/>
                <a:gd name="T27" fmla="*/ 106 h 199"/>
                <a:gd name="T28" fmla="*/ 185 w 200"/>
                <a:gd name="T29" fmla="*/ 99 h 199"/>
                <a:gd name="T30" fmla="*/ 182 w 200"/>
                <a:gd name="T31" fmla="*/ 78 h 199"/>
                <a:gd name="T32" fmla="*/ 166 w 200"/>
                <a:gd name="T33" fmla="*/ 79 h 199"/>
                <a:gd name="T34" fmla="*/ 76 w 200"/>
                <a:gd name="T35" fmla="*/ 18 h 199"/>
                <a:gd name="T36" fmla="*/ 43 w 200"/>
                <a:gd name="T37" fmla="*/ 37 h 199"/>
                <a:gd name="T38" fmla="*/ 147 w 200"/>
                <a:gd name="T39" fmla="*/ 113 h 199"/>
                <a:gd name="T40" fmla="*/ 100 w 200"/>
                <a:gd name="T41" fmla="*/ 184 h 199"/>
                <a:gd name="T42" fmla="*/ 138 w 200"/>
                <a:gd name="T43" fmla="*/ 175 h 199"/>
                <a:gd name="T44" fmla="*/ 126 w 200"/>
                <a:gd name="T45" fmla="*/ 176 h 199"/>
                <a:gd name="T46" fmla="*/ 16 w 200"/>
                <a:gd name="T47" fmla="*/ 112 h 199"/>
                <a:gd name="T48" fmla="*/ 100 w 200"/>
                <a:gd name="T49" fmla="*/ 184 h 199"/>
                <a:gd name="T50" fmla="*/ 100 w 200"/>
                <a:gd name="T51" fmla="*/ 15 h 199"/>
                <a:gd name="T52" fmla="*/ 90 w 200"/>
                <a:gd name="T53" fmla="*/ 15 h 199"/>
                <a:gd name="T54" fmla="*/ 167 w 200"/>
                <a:gd name="T55" fmla="*/ 64 h 199"/>
                <a:gd name="T56" fmla="*/ 177 w 200"/>
                <a:gd name="T57" fmla="*/ 64 h 199"/>
                <a:gd name="T58" fmla="*/ 100 w 200"/>
                <a:gd name="T59" fmla="*/ 1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199">
                  <a:moveTo>
                    <a:pt x="100" y="199"/>
                  </a:moveTo>
                  <a:cubicBezTo>
                    <a:pt x="45" y="199"/>
                    <a:pt x="0" y="155"/>
                    <a:pt x="0" y="99"/>
                  </a:cubicBezTo>
                  <a:cubicBezTo>
                    <a:pt x="0" y="44"/>
                    <a:pt x="45" y="0"/>
                    <a:pt x="100" y="0"/>
                  </a:cubicBezTo>
                  <a:cubicBezTo>
                    <a:pt x="155" y="0"/>
                    <a:pt x="200" y="44"/>
                    <a:pt x="200" y="99"/>
                  </a:cubicBezTo>
                  <a:cubicBezTo>
                    <a:pt x="200" y="155"/>
                    <a:pt x="155" y="199"/>
                    <a:pt x="100" y="199"/>
                  </a:cubicBezTo>
                  <a:close/>
                  <a:moveTo>
                    <a:pt x="166" y="152"/>
                  </a:moveTo>
                  <a:cubicBezTo>
                    <a:pt x="172" y="145"/>
                    <a:pt x="177" y="136"/>
                    <a:pt x="180" y="127"/>
                  </a:cubicBezTo>
                  <a:cubicBezTo>
                    <a:pt x="169" y="130"/>
                    <a:pt x="158" y="132"/>
                    <a:pt x="146" y="132"/>
                  </a:cubicBezTo>
                  <a:cubicBezTo>
                    <a:pt x="94" y="132"/>
                    <a:pt x="48" y="99"/>
                    <a:pt x="29" y="53"/>
                  </a:cubicBezTo>
                  <a:cubicBezTo>
                    <a:pt x="25" y="60"/>
                    <a:pt x="21" y="67"/>
                    <a:pt x="19" y="75"/>
                  </a:cubicBezTo>
                  <a:cubicBezTo>
                    <a:pt x="31" y="124"/>
                    <a:pt x="74" y="160"/>
                    <a:pt x="127" y="160"/>
                  </a:cubicBezTo>
                  <a:cubicBezTo>
                    <a:pt x="140" y="160"/>
                    <a:pt x="154" y="157"/>
                    <a:pt x="166" y="152"/>
                  </a:cubicBezTo>
                  <a:close/>
                  <a:moveTo>
                    <a:pt x="147" y="113"/>
                  </a:moveTo>
                  <a:cubicBezTo>
                    <a:pt x="160" y="113"/>
                    <a:pt x="173" y="110"/>
                    <a:pt x="184" y="106"/>
                  </a:cubicBezTo>
                  <a:cubicBezTo>
                    <a:pt x="184" y="104"/>
                    <a:pt x="185" y="102"/>
                    <a:pt x="185" y="99"/>
                  </a:cubicBezTo>
                  <a:cubicBezTo>
                    <a:pt x="185" y="92"/>
                    <a:pt x="184" y="85"/>
                    <a:pt x="182" y="78"/>
                  </a:cubicBezTo>
                  <a:cubicBezTo>
                    <a:pt x="177" y="79"/>
                    <a:pt x="172" y="79"/>
                    <a:pt x="166" y="79"/>
                  </a:cubicBezTo>
                  <a:cubicBezTo>
                    <a:pt x="126" y="79"/>
                    <a:pt x="91" y="54"/>
                    <a:pt x="76" y="18"/>
                  </a:cubicBezTo>
                  <a:cubicBezTo>
                    <a:pt x="64" y="22"/>
                    <a:pt x="53" y="28"/>
                    <a:pt x="43" y="37"/>
                  </a:cubicBezTo>
                  <a:cubicBezTo>
                    <a:pt x="57" y="81"/>
                    <a:pt x="98" y="113"/>
                    <a:pt x="147" y="113"/>
                  </a:cubicBezTo>
                  <a:close/>
                  <a:moveTo>
                    <a:pt x="100" y="184"/>
                  </a:moveTo>
                  <a:cubicBezTo>
                    <a:pt x="114" y="184"/>
                    <a:pt x="126" y="181"/>
                    <a:pt x="138" y="175"/>
                  </a:cubicBezTo>
                  <a:cubicBezTo>
                    <a:pt x="134" y="175"/>
                    <a:pt x="130" y="176"/>
                    <a:pt x="126" y="176"/>
                  </a:cubicBezTo>
                  <a:cubicBezTo>
                    <a:pt x="79" y="176"/>
                    <a:pt x="38" y="150"/>
                    <a:pt x="16" y="112"/>
                  </a:cubicBezTo>
                  <a:cubicBezTo>
                    <a:pt x="22" y="153"/>
                    <a:pt x="58" y="184"/>
                    <a:pt x="100" y="184"/>
                  </a:cubicBezTo>
                  <a:close/>
                  <a:moveTo>
                    <a:pt x="100" y="15"/>
                  </a:moveTo>
                  <a:cubicBezTo>
                    <a:pt x="97" y="15"/>
                    <a:pt x="94" y="15"/>
                    <a:pt x="90" y="15"/>
                  </a:cubicBezTo>
                  <a:cubicBezTo>
                    <a:pt x="104" y="44"/>
                    <a:pt x="133" y="64"/>
                    <a:pt x="167" y="64"/>
                  </a:cubicBezTo>
                  <a:cubicBezTo>
                    <a:pt x="170" y="64"/>
                    <a:pt x="173" y="64"/>
                    <a:pt x="177" y="64"/>
                  </a:cubicBezTo>
                  <a:cubicBezTo>
                    <a:pt x="163" y="35"/>
                    <a:pt x="134" y="15"/>
                    <a:pt x="100" y="15"/>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p:nvGrpSpPr>
        <p:grpSpPr>
          <a:xfrm>
            <a:off x="5132495" y="3830728"/>
            <a:ext cx="1752600" cy="1752600"/>
            <a:chOff x="5173946" y="4036114"/>
            <a:chExt cx="1752600" cy="1752600"/>
          </a:xfrm>
        </p:grpSpPr>
        <p:sp>
          <p:nvSpPr>
            <p:cNvPr id="7" name="菱形 6"/>
            <p:cNvSpPr/>
            <p:nvPr/>
          </p:nvSpPr>
          <p:spPr>
            <a:xfrm>
              <a:off x="5173946" y="40361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Freeform 26"/>
            <p:cNvSpPr>
              <a:spLocks noEditPoints="1"/>
            </p:cNvSpPr>
            <p:nvPr/>
          </p:nvSpPr>
          <p:spPr bwMode="auto">
            <a:xfrm>
              <a:off x="5879874" y="4693339"/>
              <a:ext cx="333375" cy="438150"/>
            </a:xfrm>
            <a:custGeom>
              <a:avLst/>
              <a:gdLst>
                <a:gd name="T0" fmla="*/ 111 w 169"/>
                <a:gd name="T1" fmla="*/ 222 h 222"/>
                <a:gd name="T2" fmla="*/ 84 w 169"/>
                <a:gd name="T3" fmla="*/ 212 h 222"/>
                <a:gd name="T4" fmla="*/ 58 w 169"/>
                <a:gd name="T5" fmla="*/ 222 h 222"/>
                <a:gd name="T6" fmla="*/ 0 w 169"/>
                <a:gd name="T7" fmla="*/ 148 h 222"/>
                <a:gd name="T8" fmla="*/ 84 w 169"/>
                <a:gd name="T9" fmla="*/ 84 h 222"/>
                <a:gd name="T10" fmla="*/ 169 w 169"/>
                <a:gd name="T11" fmla="*/ 148 h 222"/>
                <a:gd name="T12" fmla="*/ 111 w 169"/>
                <a:gd name="T13" fmla="*/ 222 h 222"/>
                <a:gd name="T14" fmla="*/ 23 w 169"/>
                <a:gd name="T15" fmla="*/ 107 h 222"/>
                <a:gd name="T16" fmla="*/ 32 w 169"/>
                <a:gd name="T17" fmla="*/ 186 h 222"/>
                <a:gd name="T18" fmla="*/ 67 w 169"/>
                <a:gd name="T19" fmla="*/ 90 h 222"/>
                <a:gd name="T20" fmla="*/ 23 w 169"/>
                <a:gd name="T21" fmla="*/ 107 h 222"/>
                <a:gd name="T22" fmla="*/ 116 w 169"/>
                <a:gd name="T23" fmla="*/ 36 h 222"/>
                <a:gd name="T24" fmla="*/ 88 w 169"/>
                <a:gd name="T25" fmla="*/ 74 h 222"/>
                <a:gd name="T26" fmla="*/ 81 w 169"/>
                <a:gd name="T27" fmla="*/ 74 h 222"/>
                <a:gd name="T28" fmla="*/ 105 w 169"/>
                <a:gd name="T29" fmla="*/ 22 h 222"/>
                <a:gd name="T30" fmla="*/ 116 w 169"/>
                <a:gd name="T31" fmla="*/ 36 h 222"/>
                <a:gd name="T32" fmla="*/ 19 w 169"/>
                <a:gd name="T33" fmla="*/ 37 h 222"/>
                <a:gd name="T34" fmla="*/ 68 w 169"/>
                <a:gd name="T35" fmla="*/ 53 h 222"/>
                <a:gd name="T36" fmla="*/ 41 w 169"/>
                <a:gd name="T37" fmla="*/ 60 h 222"/>
                <a:gd name="T38" fmla="*/ 7 w 169"/>
                <a:gd name="T39" fmla="*/ 36 h 222"/>
                <a:gd name="T40" fmla="*/ 73 w 169"/>
                <a:gd name="T41" fmla="*/ 46 h 222"/>
                <a:gd name="T42" fmla="*/ 73 w 169"/>
                <a:gd name="T43" fmla="*/ 46 h 222"/>
                <a:gd name="T44" fmla="*/ 19 w 169"/>
                <a:gd name="T45" fmla="*/ 3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222">
                  <a:moveTo>
                    <a:pt x="111" y="222"/>
                  </a:moveTo>
                  <a:cubicBezTo>
                    <a:pt x="99" y="222"/>
                    <a:pt x="96" y="212"/>
                    <a:pt x="84" y="212"/>
                  </a:cubicBezTo>
                  <a:cubicBezTo>
                    <a:pt x="73" y="212"/>
                    <a:pt x="70" y="222"/>
                    <a:pt x="58" y="222"/>
                  </a:cubicBezTo>
                  <a:cubicBezTo>
                    <a:pt x="45" y="222"/>
                    <a:pt x="0" y="201"/>
                    <a:pt x="0" y="148"/>
                  </a:cubicBezTo>
                  <a:cubicBezTo>
                    <a:pt x="0" y="36"/>
                    <a:pt x="79" y="82"/>
                    <a:pt x="84" y="84"/>
                  </a:cubicBezTo>
                  <a:cubicBezTo>
                    <a:pt x="89" y="82"/>
                    <a:pt x="169" y="36"/>
                    <a:pt x="169" y="148"/>
                  </a:cubicBezTo>
                  <a:cubicBezTo>
                    <a:pt x="169" y="201"/>
                    <a:pt x="124" y="222"/>
                    <a:pt x="111" y="222"/>
                  </a:cubicBezTo>
                  <a:close/>
                  <a:moveTo>
                    <a:pt x="23" y="107"/>
                  </a:moveTo>
                  <a:cubicBezTo>
                    <a:pt x="4" y="145"/>
                    <a:pt x="35" y="190"/>
                    <a:pt x="32" y="186"/>
                  </a:cubicBezTo>
                  <a:cubicBezTo>
                    <a:pt x="18" y="90"/>
                    <a:pt x="67" y="90"/>
                    <a:pt x="67" y="90"/>
                  </a:cubicBezTo>
                  <a:cubicBezTo>
                    <a:pt x="67" y="90"/>
                    <a:pt x="43" y="68"/>
                    <a:pt x="23" y="107"/>
                  </a:cubicBezTo>
                  <a:close/>
                  <a:moveTo>
                    <a:pt x="116" y="36"/>
                  </a:moveTo>
                  <a:cubicBezTo>
                    <a:pt x="93" y="33"/>
                    <a:pt x="88" y="74"/>
                    <a:pt x="88" y="74"/>
                  </a:cubicBezTo>
                  <a:cubicBezTo>
                    <a:pt x="81" y="74"/>
                    <a:pt x="81" y="74"/>
                    <a:pt x="81" y="74"/>
                  </a:cubicBezTo>
                  <a:cubicBezTo>
                    <a:pt x="81" y="74"/>
                    <a:pt x="71" y="38"/>
                    <a:pt x="105" y="22"/>
                  </a:cubicBezTo>
                  <a:cubicBezTo>
                    <a:pt x="104" y="21"/>
                    <a:pt x="120" y="39"/>
                    <a:pt x="116" y="36"/>
                  </a:cubicBezTo>
                  <a:close/>
                  <a:moveTo>
                    <a:pt x="19" y="37"/>
                  </a:moveTo>
                  <a:cubicBezTo>
                    <a:pt x="19" y="37"/>
                    <a:pt x="49" y="42"/>
                    <a:pt x="68" y="53"/>
                  </a:cubicBezTo>
                  <a:cubicBezTo>
                    <a:pt x="64" y="58"/>
                    <a:pt x="55" y="62"/>
                    <a:pt x="41" y="60"/>
                  </a:cubicBezTo>
                  <a:cubicBezTo>
                    <a:pt x="12" y="58"/>
                    <a:pt x="9" y="40"/>
                    <a:pt x="7" y="36"/>
                  </a:cubicBezTo>
                  <a:cubicBezTo>
                    <a:pt x="54" y="0"/>
                    <a:pt x="73" y="46"/>
                    <a:pt x="73" y="46"/>
                  </a:cubicBezTo>
                  <a:cubicBezTo>
                    <a:pt x="73" y="46"/>
                    <a:pt x="73" y="46"/>
                    <a:pt x="73" y="46"/>
                  </a:cubicBezTo>
                  <a:cubicBezTo>
                    <a:pt x="44" y="32"/>
                    <a:pt x="19" y="37"/>
                    <a:pt x="19" y="37"/>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p:nvGrpSpPr>
        <p:grpSpPr>
          <a:xfrm>
            <a:off x="6072295" y="2865528"/>
            <a:ext cx="1752600" cy="1752600"/>
            <a:chOff x="6113746" y="3070914"/>
            <a:chExt cx="1752600" cy="1752600"/>
          </a:xfrm>
        </p:grpSpPr>
        <p:sp>
          <p:nvSpPr>
            <p:cNvPr id="10" name="菱形 9"/>
            <p:cNvSpPr/>
            <p:nvPr/>
          </p:nvSpPr>
          <p:spPr>
            <a:xfrm>
              <a:off x="61137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Freeform 21"/>
            <p:cNvSpPr>
              <a:spLocks noEditPoints="1"/>
            </p:cNvSpPr>
            <p:nvPr/>
          </p:nvSpPr>
          <p:spPr bwMode="auto">
            <a:xfrm>
              <a:off x="6791608" y="3763064"/>
              <a:ext cx="403225" cy="368300"/>
            </a:xfrm>
            <a:custGeom>
              <a:avLst/>
              <a:gdLst>
                <a:gd name="T0" fmla="*/ 189 w 204"/>
                <a:gd name="T1" fmla="*/ 138 h 186"/>
                <a:gd name="T2" fmla="*/ 148 w 204"/>
                <a:gd name="T3" fmla="*/ 177 h 186"/>
                <a:gd name="T4" fmla="*/ 127 w 204"/>
                <a:gd name="T5" fmla="*/ 177 h 186"/>
                <a:gd name="T6" fmla="*/ 107 w 204"/>
                <a:gd name="T7" fmla="*/ 153 h 186"/>
                <a:gd name="T8" fmla="*/ 80 w 204"/>
                <a:gd name="T9" fmla="*/ 146 h 186"/>
                <a:gd name="T10" fmla="*/ 51 w 204"/>
                <a:gd name="T11" fmla="*/ 156 h 186"/>
                <a:gd name="T12" fmla="*/ 0 w 204"/>
                <a:gd name="T13" fmla="*/ 105 h 186"/>
                <a:gd name="T14" fmla="*/ 15 w 204"/>
                <a:gd name="T15" fmla="*/ 69 h 186"/>
                <a:gd name="T16" fmla="*/ 112 w 204"/>
                <a:gd name="T17" fmla="*/ 39 h 186"/>
                <a:gd name="T18" fmla="*/ 189 w 204"/>
                <a:gd name="T19" fmla="*/ 115 h 186"/>
                <a:gd name="T20" fmla="*/ 189 w 204"/>
                <a:gd name="T21" fmla="*/ 138 h 186"/>
                <a:gd name="T22" fmla="*/ 108 w 204"/>
                <a:gd name="T23" fmla="*/ 54 h 186"/>
                <a:gd name="T24" fmla="*/ 35 w 204"/>
                <a:gd name="T25" fmla="*/ 68 h 186"/>
                <a:gd name="T26" fmla="*/ 57 w 204"/>
                <a:gd name="T27" fmla="*/ 80 h 186"/>
                <a:gd name="T28" fmla="*/ 138 w 204"/>
                <a:gd name="T29" fmla="*/ 165 h 186"/>
                <a:gd name="T30" fmla="*/ 181 w 204"/>
                <a:gd name="T31" fmla="*/ 127 h 186"/>
                <a:gd name="T32" fmla="*/ 108 w 204"/>
                <a:gd name="T33" fmla="*/ 54 h 186"/>
                <a:gd name="T34" fmla="*/ 83 w 204"/>
                <a:gd name="T35" fmla="*/ 88 h 186"/>
                <a:gd name="T36" fmla="*/ 109 w 204"/>
                <a:gd name="T37" fmla="*/ 64 h 186"/>
                <a:gd name="T38" fmla="*/ 118 w 204"/>
                <a:gd name="T39" fmla="*/ 75 h 186"/>
                <a:gd name="T40" fmla="*/ 92 w 204"/>
                <a:gd name="T41" fmla="*/ 98 h 186"/>
                <a:gd name="T42" fmla="*/ 83 w 204"/>
                <a:gd name="T4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186">
                  <a:moveTo>
                    <a:pt x="189" y="138"/>
                  </a:moveTo>
                  <a:cubicBezTo>
                    <a:pt x="192" y="135"/>
                    <a:pt x="148" y="177"/>
                    <a:pt x="148" y="177"/>
                  </a:cubicBezTo>
                  <a:cubicBezTo>
                    <a:pt x="148" y="177"/>
                    <a:pt x="138" y="186"/>
                    <a:pt x="127" y="177"/>
                  </a:cubicBezTo>
                  <a:cubicBezTo>
                    <a:pt x="119" y="169"/>
                    <a:pt x="107" y="153"/>
                    <a:pt x="107" y="153"/>
                  </a:cubicBezTo>
                  <a:cubicBezTo>
                    <a:pt x="107" y="153"/>
                    <a:pt x="95" y="140"/>
                    <a:pt x="80" y="146"/>
                  </a:cubicBezTo>
                  <a:cubicBezTo>
                    <a:pt x="72" y="152"/>
                    <a:pt x="62" y="156"/>
                    <a:pt x="51" y="156"/>
                  </a:cubicBezTo>
                  <a:cubicBezTo>
                    <a:pt x="23" y="156"/>
                    <a:pt x="0" y="133"/>
                    <a:pt x="0" y="105"/>
                  </a:cubicBezTo>
                  <a:cubicBezTo>
                    <a:pt x="0" y="91"/>
                    <a:pt x="6" y="79"/>
                    <a:pt x="15" y="69"/>
                  </a:cubicBezTo>
                  <a:cubicBezTo>
                    <a:pt x="63" y="0"/>
                    <a:pt x="112" y="39"/>
                    <a:pt x="112" y="39"/>
                  </a:cubicBezTo>
                  <a:cubicBezTo>
                    <a:pt x="189" y="115"/>
                    <a:pt x="189" y="115"/>
                    <a:pt x="189" y="115"/>
                  </a:cubicBezTo>
                  <a:cubicBezTo>
                    <a:pt x="189" y="115"/>
                    <a:pt x="204" y="126"/>
                    <a:pt x="189" y="138"/>
                  </a:cubicBezTo>
                  <a:close/>
                  <a:moveTo>
                    <a:pt x="108" y="54"/>
                  </a:moveTo>
                  <a:cubicBezTo>
                    <a:pt x="71" y="20"/>
                    <a:pt x="35" y="68"/>
                    <a:pt x="35" y="68"/>
                  </a:cubicBezTo>
                  <a:cubicBezTo>
                    <a:pt x="35" y="68"/>
                    <a:pt x="47" y="71"/>
                    <a:pt x="57" y="80"/>
                  </a:cubicBezTo>
                  <a:cubicBezTo>
                    <a:pt x="67" y="90"/>
                    <a:pt x="138" y="165"/>
                    <a:pt x="138" y="165"/>
                  </a:cubicBezTo>
                  <a:cubicBezTo>
                    <a:pt x="181" y="127"/>
                    <a:pt x="181" y="127"/>
                    <a:pt x="181" y="127"/>
                  </a:cubicBezTo>
                  <a:cubicBezTo>
                    <a:pt x="181" y="127"/>
                    <a:pt x="106" y="50"/>
                    <a:pt x="108" y="54"/>
                  </a:cubicBezTo>
                  <a:close/>
                  <a:moveTo>
                    <a:pt x="83" y="88"/>
                  </a:moveTo>
                  <a:cubicBezTo>
                    <a:pt x="109" y="64"/>
                    <a:pt x="109" y="64"/>
                    <a:pt x="109" y="64"/>
                  </a:cubicBezTo>
                  <a:cubicBezTo>
                    <a:pt x="118" y="75"/>
                    <a:pt x="118" y="75"/>
                    <a:pt x="118" y="75"/>
                  </a:cubicBezTo>
                  <a:cubicBezTo>
                    <a:pt x="92" y="98"/>
                    <a:pt x="92" y="98"/>
                    <a:pt x="92" y="98"/>
                  </a:cubicBezTo>
                  <a:lnTo>
                    <a:pt x="83" y="88"/>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2" name="组合 11"/>
          <p:cNvGrpSpPr/>
          <p:nvPr/>
        </p:nvGrpSpPr>
        <p:grpSpPr>
          <a:xfrm>
            <a:off x="4192695" y="2865528"/>
            <a:ext cx="1752600" cy="1752600"/>
            <a:chOff x="4234146" y="3070914"/>
            <a:chExt cx="1752600" cy="1752600"/>
          </a:xfrm>
        </p:grpSpPr>
        <p:sp>
          <p:nvSpPr>
            <p:cNvPr id="13" name="菱形 12"/>
            <p:cNvSpPr/>
            <p:nvPr/>
          </p:nvSpPr>
          <p:spPr>
            <a:xfrm>
              <a:off x="42341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Freeform 22"/>
            <p:cNvSpPr>
              <a:spLocks noEditPoints="1"/>
            </p:cNvSpPr>
            <p:nvPr/>
          </p:nvSpPr>
          <p:spPr bwMode="auto">
            <a:xfrm>
              <a:off x="4914389" y="3751951"/>
              <a:ext cx="392113" cy="390525"/>
            </a:xfrm>
            <a:custGeom>
              <a:avLst/>
              <a:gdLst>
                <a:gd name="T0" fmla="*/ 99 w 198"/>
                <a:gd name="T1" fmla="*/ 118 h 197"/>
                <a:gd name="T2" fmla="*/ 32 w 198"/>
                <a:gd name="T3" fmla="*/ 102 h 197"/>
                <a:gd name="T4" fmla="*/ 139 w 198"/>
                <a:gd name="T5" fmla="*/ 118 h 197"/>
                <a:gd name="T6" fmla="*/ 144 w 198"/>
                <a:gd name="T7" fmla="*/ 102 h 197"/>
                <a:gd name="T8" fmla="*/ 139 w 198"/>
                <a:gd name="T9" fmla="*/ 118 h 197"/>
                <a:gd name="T10" fmla="*/ 99 w 198"/>
                <a:gd name="T11" fmla="*/ 0 h 197"/>
                <a:gd name="T12" fmla="*/ 0 w 198"/>
                <a:gd name="T13" fmla="*/ 98 h 197"/>
                <a:gd name="T14" fmla="*/ 99 w 198"/>
                <a:gd name="T15" fmla="*/ 197 h 197"/>
                <a:gd name="T16" fmla="*/ 169 w 198"/>
                <a:gd name="T17" fmla="*/ 168 h 197"/>
                <a:gd name="T18" fmla="*/ 169 w 198"/>
                <a:gd name="T19" fmla="*/ 29 h 197"/>
                <a:gd name="T20" fmla="*/ 45 w 198"/>
                <a:gd name="T21" fmla="*/ 153 h 197"/>
                <a:gd name="T22" fmla="*/ 37 w 198"/>
                <a:gd name="T23" fmla="*/ 53 h 197"/>
                <a:gd name="T24" fmla="*/ 99 w 198"/>
                <a:gd name="T25" fmla="*/ 175 h 197"/>
                <a:gd name="T26" fmla="*/ 53 w 198"/>
                <a:gd name="T27" fmla="*/ 37 h 197"/>
                <a:gd name="T28" fmla="*/ 153 w 198"/>
                <a:gd name="T29" fmla="*/ 44 h 197"/>
                <a:gd name="T30" fmla="*/ 161 w 198"/>
                <a:gd name="T31" fmla="*/ 144 h 197"/>
                <a:gd name="T32" fmla="*/ 153 w 198"/>
                <a:gd name="T33" fmla="*/ 118 h 197"/>
                <a:gd name="T34" fmla="*/ 148 w 198"/>
                <a:gd name="T35" fmla="*/ 102 h 197"/>
                <a:gd name="T36" fmla="*/ 156 w 198"/>
                <a:gd name="T37" fmla="*/ 102 h 197"/>
                <a:gd name="T38" fmla="*/ 164 w 198"/>
                <a:gd name="T39" fmla="*/ 118 h 197"/>
                <a:gd name="T40" fmla="*/ 156 w 198"/>
                <a:gd name="T41" fmla="*/ 102 h 197"/>
                <a:gd name="T42" fmla="*/ 138 w 198"/>
                <a:gd name="T43" fmla="*/ 75 h 197"/>
                <a:gd name="T44" fmla="*/ 122 w 198"/>
                <a:gd name="T45" fmla="*/ 75 h 197"/>
                <a:gd name="T46" fmla="*/ 114 w 198"/>
                <a:gd name="T47" fmla="*/ 67 h 197"/>
                <a:gd name="T48" fmla="*/ 116 w 198"/>
                <a:gd name="T49" fmla="*/ 59 h 197"/>
                <a:gd name="T50" fmla="*/ 112 w 198"/>
                <a:gd name="T51" fmla="*/ 57 h 197"/>
                <a:gd name="T52" fmla="*/ 98 w 198"/>
                <a:gd name="T53" fmla="*/ 46 h 197"/>
                <a:gd name="T54" fmla="*/ 104 w 198"/>
                <a:gd name="T55" fmla="*/ 35 h 197"/>
                <a:gd name="T56" fmla="*/ 112 w 198"/>
                <a:gd name="T57" fmla="*/ 30 h 197"/>
                <a:gd name="T58" fmla="*/ 101 w 198"/>
                <a:gd name="T59" fmla="*/ 29 h 197"/>
                <a:gd name="T60" fmla="*/ 92 w 198"/>
                <a:gd name="T61" fmla="*/ 46 h 197"/>
                <a:gd name="T62" fmla="*/ 109 w 198"/>
                <a:gd name="T63" fmla="*/ 63 h 197"/>
                <a:gd name="T64" fmla="*/ 112 w 198"/>
                <a:gd name="T65" fmla="*/ 77 h 197"/>
                <a:gd name="T66" fmla="*/ 138 w 198"/>
                <a:gd name="T67" fmla="*/ 81 h 197"/>
                <a:gd name="T68" fmla="*/ 147 w 198"/>
                <a:gd name="T69" fmla="*/ 86 h 197"/>
                <a:gd name="T70" fmla="*/ 148 w 198"/>
                <a:gd name="T71" fmla="*/ 98 h 197"/>
                <a:gd name="T72" fmla="*/ 154 w 198"/>
                <a:gd name="T73" fmla="*/ 98 h 197"/>
                <a:gd name="T74" fmla="*/ 153 w 198"/>
                <a:gd name="T75" fmla="*/ 84 h 197"/>
                <a:gd name="T76" fmla="*/ 116 w 198"/>
                <a:gd name="T77" fmla="*/ 39 h 197"/>
                <a:gd name="T78" fmla="*/ 130 w 198"/>
                <a:gd name="T79" fmla="*/ 53 h 197"/>
                <a:gd name="T80" fmla="*/ 126 w 198"/>
                <a:gd name="T81" fmla="*/ 66 h 197"/>
                <a:gd name="T82" fmla="*/ 138 w 198"/>
                <a:gd name="T83" fmla="*/ 67 h 197"/>
                <a:gd name="T84" fmla="*/ 157 w 198"/>
                <a:gd name="T85" fmla="*/ 87 h 197"/>
                <a:gd name="T86" fmla="*/ 164 w 198"/>
                <a:gd name="T87" fmla="*/ 98 h 197"/>
                <a:gd name="T88" fmla="*/ 157 w 198"/>
                <a:gd name="T89" fmla="*/ 69 h 197"/>
                <a:gd name="T90" fmla="*/ 134 w 198"/>
                <a:gd name="T91" fmla="*/ 61 h 197"/>
                <a:gd name="T92" fmla="*/ 131 w 198"/>
                <a:gd name="T93" fmla="*/ 39 h 197"/>
                <a:gd name="T94" fmla="*/ 113 w 198"/>
                <a:gd name="T95" fmla="*/ 3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 h="197">
                  <a:moveTo>
                    <a:pt x="32" y="118"/>
                  </a:moveTo>
                  <a:cubicBezTo>
                    <a:pt x="99" y="118"/>
                    <a:pt x="99" y="118"/>
                    <a:pt x="99" y="118"/>
                  </a:cubicBezTo>
                  <a:cubicBezTo>
                    <a:pt x="82" y="102"/>
                    <a:pt x="82" y="102"/>
                    <a:pt x="82" y="102"/>
                  </a:cubicBezTo>
                  <a:cubicBezTo>
                    <a:pt x="32" y="102"/>
                    <a:pt x="32" y="102"/>
                    <a:pt x="32" y="102"/>
                  </a:cubicBezTo>
                  <a:lnTo>
                    <a:pt x="32" y="118"/>
                  </a:lnTo>
                  <a:close/>
                  <a:moveTo>
                    <a:pt x="139" y="118"/>
                  </a:moveTo>
                  <a:cubicBezTo>
                    <a:pt x="144" y="118"/>
                    <a:pt x="144" y="118"/>
                    <a:pt x="144" y="118"/>
                  </a:cubicBezTo>
                  <a:cubicBezTo>
                    <a:pt x="144" y="102"/>
                    <a:pt x="144" y="102"/>
                    <a:pt x="144" y="102"/>
                  </a:cubicBezTo>
                  <a:cubicBezTo>
                    <a:pt x="122" y="102"/>
                    <a:pt x="122" y="102"/>
                    <a:pt x="122" y="102"/>
                  </a:cubicBezTo>
                  <a:lnTo>
                    <a:pt x="139" y="118"/>
                  </a:lnTo>
                  <a:close/>
                  <a:moveTo>
                    <a:pt x="169" y="29"/>
                  </a:moveTo>
                  <a:cubicBezTo>
                    <a:pt x="151" y="11"/>
                    <a:pt x="126" y="0"/>
                    <a:pt x="99" y="0"/>
                  </a:cubicBezTo>
                  <a:cubicBezTo>
                    <a:pt x="72" y="0"/>
                    <a:pt x="47" y="11"/>
                    <a:pt x="29" y="29"/>
                  </a:cubicBezTo>
                  <a:cubicBezTo>
                    <a:pt x="11" y="46"/>
                    <a:pt x="0" y="71"/>
                    <a:pt x="0" y="98"/>
                  </a:cubicBezTo>
                  <a:cubicBezTo>
                    <a:pt x="0" y="126"/>
                    <a:pt x="11" y="151"/>
                    <a:pt x="29" y="168"/>
                  </a:cubicBezTo>
                  <a:cubicBezTo>
                    <a:pt x="47" y="186"/>
                    <a:pt x="72" y="197"/>
                    <a:pt x="99" y="197"/>
                  </a:cubicBezTo>
                  <a:cubicBezTo>
                    <a:pt x="99" y="197"/>
                    <a:pt x="99" y="197"/>
                    <a:pt x="99" y="197"/>
                  </a:cubicBezTo>
                  <a:cubicBezTo>
                    <a:pt x="126" y="197"/>
                    <a:pt x="151" y="186"/>
                    <a:pt x="169" y="168"/>
                  </a:cubicBezTo>
                  <a:cubicBezTo>
                    <a:pt x="187" y="151"/>
                    <a:pt x="198" y="126"/>
                    <a:pt x="198" y="98"/>
                  </a:cubicBezTo>
                  <a:cubicBezTo>
                    <a:pt x="198" y="71"/>
                    <a:pt x="187" y="46"/>
                    <a:pt x="169" y="29"/>
                  </a:cubicBezTo>
                  <a:close/>
                  <a:moveTo>
                    <a:pt x="99" y="175"/>
                  </a:moveTo>
                  <a:cubicBezTo>
                    <a:pt x="78" y="175"/>
                    <a:pt x="59" y="167"/>
                    <a:pt x="45" y="153"/>
                  </a:cubicBezTo>
                  <a:cubicBezTo>
                    <a:pt x="31" y="139"/>
                    <a:pt x="22" y="120"/>
                    <a:pt x="22" y="98"/>
                  </a:cubicBezTo>
                  <a:cubicBezTo>
                    <a:pt x="22" y="81"/>
                    <a:pt x="28" y="66"/>
                    <a:pt x="37" y="53"/>
                  </a:cubicBezTo>
                  <a:cubicBezTo>
                    <a:pt x="145" y="160"/>
                    <a:pt x="145" y="160"/>
                    <a:pt x="145" y="160"/>
                  </a:cubicBezTo>
                  <a:cubicBezTo>
                    <a:pt x="132" y="170"/>
                    <a:pt x="116" y="175"/>
                    <a:pt x="99" y="175"/>
                  </a:cubicBezTo>
                  <a:close/>
                  <a:moveTo>
                    <a:pt x="161" y="144"/>
                  </a:moveTo>
                  <a:cubicBezTo>
                    <a:pt x="53" y="37"/>
                    <a:pt x="53" y="37"/>
                    <a:pt x="53" y="37"/>
                  </a:cubicBezTo>
                  <a:cubicBezTo>
                    <a:pt x="66" y="27"/>
                    <a:pt x="82" y="22"/>
                    <a:pt x="99" y="22"/>
                  </a:cubicBezTo>
                  <a:cubicBezTo>
                    <a:pt x="120" y="22"/>
                    <a:pt x="139" y="30"/>
                    <a:pt x="153" y="44"/>
                  </a:cubicBezTo>
                  <a:cubicBezTo>
                    <a:pt x="167" y="58"/>
                    <a:pt x="176" y="77"/>
                    <a:pt x="176" y="98"/>
                  </a:cubicBezTo>
                  <a:cubicBezTo>
                    <a:pt x="176" y="116"/>
                    <a:pt x="170" y="131"/>
                    <a:pt x="161" y="144"/>
                  </a:cubicBezTo>
                  <a:close/>
                  <a:moveTo>
                    <a:pt x="148" y="118"/>
                  </a:moveTo>
                  <a:cubicBezTo>
                    <a:pt x="153" y="118"/>
                    <a:pt x="153" y="118"/>
                    <a:pt x="153" y="118"/>
                  </a:cubicBezTo>
                  <a:cubicBezTo>
                    <a:pt x="153" y="102"/>
                    <a:pt x="153" y="102"/>
                    <a:pt x="153" y="102"/>
                  </a:cubicBezTo>
                  <a:cubicBezTo>
                    <a:pt x="148" y="102"/>
                    <a:pt x="148" y="102"/>
                    <a:pt x="148" y="102"/>
                  </a:cubicBezTo>
                  <a:lnTo>
                    <a:pt x="148" y="118"/>
                  </a:lnTo>
                  <a:close/>
                  <a:moveTo>
                    <a:pt x="156" y="102"/>
                  </a:moveTo>
                  <a:cubicBezTo>
                    <a:pt x="156" y="118"/>
                    <a:pt x="156" y="118"/>
                    <a:pt x="156" y="118"/>
                  </a:cubicBezTo>
                  <a:cubicBezTo>
                    <a:pt x="164" y="118"/>
                    <a:pt x="164" y="118"/>
                    <a:pt x="164" y="118"/>
                  </a:cubicBezTo>
                  <a:cubicBezTo>
                    <a:pt x="164" y="102"/>
                    <a:pt x="164" y="102"/>
                    <a:pt x="164" y="102"/>
                  </a:cubicBezTo>
                  <a:lnTo>
                    <a:pt x="156" y="102"/>
                  </a:lnTo>
                  <a:close/>
                  <a:moveTo>
                    <a:pt x="147" y="78"/>
                  </a:moveTo>
                  <a:cubicBezTo>
                    <a:pt x="145" y="76"/>
                    <a:pt x="142" y="75"/>
                    <a:pt x="138" y="75"/>
                  </a:cubicBezTo>
                  <a:cubicBezTo>
                    <a:pt x="138" y="75"/>
                    <a:pt x="134" y="75"/>
                    <a:pt x="130" y="75"/>
                  </a:cubicBezTo>
                  <a:cubicBezTo>
                    <a:pt x="122" y="75"/>
                    <a:pt x="122" y="75"/>
                    <a:pt x="122" y="75"/>
                  </a:cubicBezTo>
                  <a:cubicBezTo>
                    <a:pt x="120" y="75"/>
                    <a:pt x="118" y="74"/>
                    <a:pt x="116" y="73"/>
                  </a:cubicBezTo>
                  <a:cubicBezTo>
                    <a:pt x="115" y="71"/>
                    <a:pt x="114" y="69"/>
                    <a:pt x="114" y="67"/>
                  </a:cubicBezTo>
                  <a:cubicBezTo>
                    <a:pt x="114" y="65"/>
                    <a:pt x="115" y="63"/>
                    <a:pt x="116" y="62"/>
                  </a:cubicBezTo>
                  <a:cubicBezTo>
                    <a:pt x="116" y="61"/>
                    <a:pt x="116" y="60"/>
                    <a:pt x="116" y="59"/>
                  </a:cubicBezTo>
                  <a:cubicBezTo>
                    <a:pt x="115" y="58"/>
                    <a:pt x="114" y="57"/>
                    <a:pt x="113" y="57"/>
                  </a:cubicBezTo>
                  <a:cubicBezTo>
                    <a:pt x="112" y="57"/>
                    <a:pt x="112" y="57"/>
                    <a:pt x="112" y="57"/>
                  </a:cubicBezTo>
                  <a:cubicBezTo>
                    <a:pt x="107" y="57"/>
                    <a:pt x="104" y="56"/>
                    <a:pt x="102" y="54"/>
                  </a:cubicBezTo>
                  <a:cubicBezTo>
                    <a:pt x="99" y="51"/>
                    <a:pt x="98" y="48"/>
                    <a:pt x="98" y="46"/>
                  </a:cubicBezTo>
                  <a:cubicBezTo>
                    <a:pt x="98" y="43"/>
                    <a:pt x="99" y="40"/>
                    <a:pt x="101" y="37"/>
                  </a:cubicBezTo>
                  <a:cubicBezTo>
                    <a:pt x="102" y="36"/>
                    <a:pt x="103" y="35"/>
                    <a:pt x="104" y="35"/>
                  </a:cubicBezTo>
                  <a:cubicBezTo>
                    <a:pt x="105" y="34"/>
                    <a:pt x="107" y="33"/>
                    <a:pt x="109" y="33"/>
                  </a:cubicBezTo>
                  <a:cubicBezTo>
                    <a:pt x="111" y="33"/>
                    <a:pt x="112" y="32"/>
                    <a:pt x="112" y="30"/>
                  </a:cubicBezTo>
                  <a:cubicBezTo>
                    <a:pt x="112" y="29"/>
                    <a:pt x="111" y="27"/>
                    <a:pt x="109" y="27"/>
                  </a:cubicBezTo>
                  <a:cubicBezTo>
                    <a:pt x="106" y="27"/>
                    <a:pt x="104" y="28"/>
                    <a:pt x="101" y="29"/>
                  </a:cubicBezTo>
                  <a:cubicBezTo>
                    <a:pt x="98" y="31"/>
                    <a:pt x="96" y="34"/>
                    <a:pt x="94" y="37"/>
                  </a:cubicBezTo>
                  <a:cubicBezTo>
                    <a:pt x="93" y="40"/>
                    <a:pt x="92" y="43"/>
                    <a:pt x="92" y="46"/>
                  </a:cubicBezTo>
                  <a:cubicBezTo>
                    <a:pt x="92" y="50"/>
                    <a:pt x="94" y="54"/>
                    <a:pt x="97" y="58"/>
                  </a:cubicBezTo>
                  <a:cubicBezTo>
                    <a:pt x="100" y="61"/>
                    <a:pt x="104" y="63"/>
                    <a:pt x="109" y="63"/>
                  </a:cubicBezTo>
                  <a:cubicBezTo>
                    <a:pt x="109" y="64"/>
                    <a:pt x="108" y="65"/>
                    <a:pt x="108" y="67"/>
                  </a:cubicBezTo>
                  <a:cubicBezTo>
                    <a:pt x="108" y="70"/>
                    <a:pt x="110" y="74"/>
                    <a:pt x="112" y="77"/>
                  </a:cubicBezTo>
                  <a:cubicBezTo>
                    <a:pt x="114" y="79"/>
                    <a:pt x="118" y="81"/>
                    <a:pt x="122" y="81"/>
                  </a:cubicBezTo>
                  <a:cubicBezTo>
                    <a:pt x="122" y="81"/>
                    <a:pt x="138" y="81"/>
                    <a:pt x="138" y="81"/>
                  </a:cubicBezTo>
                  <a:cubicBezTo>
                    <a:pt x="142" y="81"/>
                    <a:pt x="144" y="82"/>
                    <a:pt x="146" y="84"/>
                  </a:cubicBezTo>
                  <a:cubicBezTo>
                    <a:pt x="146" y="84"/>
                    <a:pt x="147" y="85"/>
                    <a:pt x="147" y="86"/>
                  </a:cubicBezTo>
                  <a:cubicBezTo>
                    <a:pt x="148" y="87"/>
                    <a:pt x="148" y="88"/>
                    <a:pt x="148" y="90"/>
                  </a:cubicBezTo>
                  <a:cubicBezTo>
                    <a:pt x="148" y="98"/>
                    <a:pt x="148" y="98"/>
                    <a:pt x="148" y="98"/>
                  </a:cubicBezTo>
                  <a:cubicBezTo>
                    <a:pt x="154" y="98"/>
                    <a:pt x="154" y="98"/>
                    <a:pt x="154" y="98"/>
                  </a:cubicBezTo>
                  <a:cubicBezTo>
                    <a:pt x="154" y="98"/>
                    <a:pt x="154" y="98"/>
                    <a:pt x="154" y="98"/>
                  </a:cubicBezTo>
                  <a:cubicBezTo>
                    <a:pt x="154" y="90"/>
                    <a:pt x="154" y="90"/>
                    <a:pt x="154" y="90"/>
                  </a:cubicBezTo>
                  <a:cubicBezTo>
                    <a:pt x="154" y="88"/>
                    <a:pt x="154" y="86"/>
                    <a:pt x="153" y="84"/>
                  </a:cubicBezTo>
                  <a:cubicBezTo>
                    <a:pt x="152" y="81"/>
                    <a:pt x="150" y="79"/>
                    <a:pt x="147" y="78"/>
                  </a:cubicBezTo>
                  <a:close/>
                  <a:moveTo>
                    <a:pt x="116" y="39"/>
                  </a:moveTo>
                  <a:cubicBezTo>
                    <a:pt x="121" y="39"/>
                    <a:pt x="124" y="41"/>
                    <a:pt x="126" y="43"/>
                  </a:cubicBezTo>
                  <a:cubicBezTo>
                    <a:pt x="129" y="46"/>
                    <a:pt x="130" y="49"/>
                    <a:pt x="130" y="53"/>
                  </a:cubicBezTo>
                  <a:cubicBezTo>
                    <a:pt x="130" y="56"/>
                    <a:pt x="129" y="59"/>
                    <a:pt x="127" y="62"/>
                  </a:cubicBezTo>
                  <a:cubicBezTo>
                    <a:pt x="126" y="63"/>
                    <a:pt x="126" y="65"/>
                    <a:pt x="126" y="66"/>
                  </a:cubicBezTo>
                  <a:cubicBezTo>
                    <a:pt x="127" y="67"/>
                    <a:pt x="128" y="67"/>
                    <a:pt x="129" y="67"/>
                  </a:cubicBezTo>
                  <a:cubicBezTo>
                    <a:pt x="138" y="67"/>
                    <a:pt x="138" y="67"/>
                    <a:pt x="138" y="67"/>
                  </a:cubicBezTo>
                  <a:cubicBezTo>
                    <a:pt x="144" y="67"/>
                    <a:pt x="149" y="70"/>
                    <a:pt x="152" y="73"/>
                  </a:cubicBezTo>
                  <a:cubicBezTo>
                    <a:pt x="155" y="77"/>
                    <a:pt x="157" y="82"/>
                    <a:pt x="157" y="87"/>
                  </a:cubicBezTo>
                  <a:cubicBezTo>
                    <a:pt x="157" y="98"/>
                    <a:pt x="157" y="98"/>
                    <a:pt x="157" y="98"/>
                  </a:cubicBezTo>
                  <a:cubicBezTo>
                    <a:pt x="164" y="98"/>
                    <a:pt x="164" y="98"/>
                    <a:pt x="164" y="98"/>
                  </a:cubicBezTo>
                  <a:cubicBezTo>
                    <a:pt x="164" y="87"/>
                    <a:pt x="164" y="87"/>
                    <a:pt x="164" y="87"/>
                  </a:cubicBezTo>
                  <a:cubicBezTo>
                    <a:pt x="164" y="81"/>
                    <a:pt x="161" y="74"/>
                    <a:pt x="157" y="69"/>
                  </a:cubicBezTo>
                  <a:cubicBezTo>
                    <a:pt x="152" y="65"/>
                    <a:pt x="146" y="61"/>
                    <a:pt x="138" y="61"/>
                  </a:cubicBezTo>
                  <a:cubicBezTo>
                    <a:pt x="134" y="61"/>
                    <a:pt x="134" y="61"/>
                    <a:pt x="134" y="61"/>
                  </a:cubicBezTo>
                  <a:cubicBezTo>
                    <a:pt x="135" y="58"/>
                    <a:pt x="136" y="55"/>
                    <a:pt x="136" y="53"/>
                  </a:cubicBezTo>
                  <a:cubicBezTo>
                    <a:pt x="136" y="48"/>
                    <a:pt x="134" y="43"/>
                    <a:pt x="131" y="39"/>
                  </a:cubicBezTo>
                  <a:cubicBezTo>
                    <a:pt x="127" y="35"/>
                    <a:pt x="122" y="33"/>
                    <a:pt x="116" y="33"/>
                  </a:cubicBezTo>
                  <a:cubicBezTo>
                    <a:pt x="114" y="33"/>
                    <a:pt x="113" y="35"/>
                    <a:pt x="113" y="36"/>
                  </a:cubicBezTo>
                  <a:cubicBezTo>
                    <a:pt x="113" y="38"/>
                    <a:pt x="114" y="39"/>
                    <a:pt x="116" y="39"/>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p:nvGrpSpPr>
        <p:grpSpPr>
          <a:xfrm>
            <a:off x="431765" y="1726706"/>
            <a:ext cx="3889659" cy="1056532"/>
            <a:chOff x="4462025" y="2883842"/>
            <a:chExt cx="3889659" cy="1056532"/>
          </a:xfrm>
        </p:grpSpPr>
        <p:sp>
          <p:nvSpPr>
            <p:cNvPr id="16" name="矩形 15"/>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17" name="文本框 16"/>
            <p:cNvSpPr txBox="1"/>
            <p:nvPr/>
          </p:nvSpPr>
          <p:spPr>
            <a:xfrm>
              <a:off x="6910264" y="2883842"/>
              <a:ext cx="1441420" cy="400110"/>
            </a:xfrm>
            <a:prstGeom prst="rect">
              <a:avLst/>
            </a:prstGeom>
            <a:noFill/>
          </p:spPr>
          <p:txBody>
            <a:bodyPr wrap="none" rtlCol="0">
              <a:spAutoFit/>
            </a:bodyPr>
            <a:lstStyle/>
            <a:p>
              <a:pPr algn="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18" name="组合 17"/>
          <p:cNvGrpSpPr/>
          <p:nvPr/>
        </p:nvGrpSpPr>
        <p:grpSpPr>
          <a:xfrm>
            <a:off x="7696166" y="1726706"/>
            <a:ext cx="3889659" cy="1056532"/>
            <a:chOff x="4462025" y="2883842"/>
            <a:chExt cx="3889659" cy="1056532"/>
          </a:xfrm>
        </p:grpSpPr>
        <p:sp>
          <p:nvSpPr>
            <p:cNvPr id="19" name="矩形 18"/>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0" name="文本框 19"/>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1" name="组合 20"/>
          <p:cNvGrpSpPr/>
          <p:nvPr/>
        </p:nvGrpSpPr>
        <p:grpSpPr>
          <a:xfrm>
            <a:off x="7696167" y="4813025"/>
            <a:ext cx="3889659" cy="1056532"/>
            <a:chOff x="4462025" y="2883842"/>
            <a:chExt cx="3889659" cy="1056532"/>
          </a:xfrm>
        </p:grpSpPr>
        <p:sp>
          <p:nvSpPr>
            <p:cNvPr id="22" name="矩形 21"/>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3" name="文本框 22"/>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4" name="组合 23"/>
          <p:cNvGrpSpPr/>
          <p:nvPr/>
        </p:nvGrpSpPr>
        <p:grpSpPr>
          <a:xfrm>
            <a:off x="431765" y="4811874"/>
            <a:ext cx="3889659" cy="1056532"/>
            <a:chOff x="4462025" y="2883842"/>
            <a:chExt cx="3889659" cy="1056532"/>
          </a:xfrm>
        </p:grpSpPr>
        <p:sp>
          <p:nvSpPr>
            <p:cNvPr id="25" name="矩形 24"/>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6" name="文本框 25"/>
            <p:cNvSpPr txBox="1"/>
            <p:nvPr/>
          </p:nvSpPr>
          <p:spPr>
            <a:xfrm>
              <a:off x="6786023" y="2883842"/>
              <a:ext cx="1441420" cy="400110"/>
            </a:xfrm>
            <a:prstGeom prst="rect">
              <a:avLst/>
            </a:prstGeom>
            <a:noFill/>
          </p:spPr>
          <p:txBody>
            <a:bodyPr wrap="none" rtlCol="0">
              <a:spAutoFit/>
            </a:bodyPr>
            <a:lstStyle/>
            <a:p>
              <a:pPr algn="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500"/>
                            </p:stCondLst>
                            <p:childTnLst>
                              <p:par>
                                <p:cTn id="26" presetID="2" presetClass="entr" presetSubtype="8" decel="10000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5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5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7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04786" y="5454659"/>
            <a:ext cx="6162675" cy="830997"/>
          </a:xfrm>
          <a:prstGeom prst="rect">
            <a:avLst/>
          </a:prstGeom>
          <a:noFill/>
        </p:spPr>
        <p:txBody>
          <a:bodyPr wrap="square" rtlCol="0">
            <a:spAutoFit/>
          </a:bodyPr>
          <a:lstStyle/>
          <a:p>
            <a:pPr algn="ct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重庆紫光华山智安科技有限公司</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gn="ctr">
              <a:lnSpc>
                <a:spcPct val="150000"/>
              </a:lnSpc>
            </a:pPr>
            <a:r>
              <a:rPr lang="zh-CN" altLang="en-US" sz="1200" dirty="0" smtClean="0">
                <a:solidFill>
                  <a:schemeClr val="bg1"/>
                </a:solidFill>
                <a:latin typeface="微软雅黑" panose="020B0503020204020204" pitchFamily="34" charset="-122"/>
                <a:ea typeface="微软雅黑" panose="020B0503020204020204" pitchFamily="34" charset="-122"/>
              </a:rPr>
              <a:t>业务中台部</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9155732"/>
              </p:ext>
            </p:extLst>
          </p:nvPr>
        </p:nvGraphicFramePr>
        <p:xfrm>
          <a:off x="440676" y="231350"/>
          <a:ext cx="9818979" cy="5712358"/>
        </p:xfrm>
        <a:graphic>
          <a:graphicData uri="http://schemas.openxmlformats.org/drawingml/2006/table">
            <a:tbl>
              <a:tblPr firstRow="1" firstCol="1" bandRow="1">
                <a:tableStyleId>{7DF18680-E054-41AD-8BC1-D1AEF772440D}</a:tableStyleId>
              </a:tblPr>
              <a:tblGrid>
                <a:gridCol w="354965">
                  <a:extLst>
                    <a:ext uri="{9D8B030D-6E8A-4147-A177-3AD203B41FA5}">
                      <a16:colId xmlns:a16="http://schemas.microsoft.com/office/drawing/2014/main" val="2817108062"/>
                    </a:ext>
                  </a:extLst>
                </a:gridCol>
                <a:gridCol w="2244126">
                  <a:extLst>
                    <a:ext uri="{9D8B030D-6E8A-4147-A177-3AD203B41FA5}">
                      <a16:colId xmlns:a16="http://schemas.microsoft.com/office/drawing/2014/main" val="1329214737"/>
                    </a:ext>
                  </a:extLst>
                </a:gridCol>
                <a:gridCol w="7219888">
                  <a:extLst>
                    <a:ext uri="{9D8B030D-6E8A-4147-A177-3AD203B41FA5}">
                      <a16:colId xmlns:a16="http://schemas.microsoft.com/office/drawing/2014/main" val="1267869570"/>
                    </a:ext>
                  </a:extLst>
                </a:gridCol>
              </a:tblGrid>
              <a:tr h="381845">
                <a:tc>
                  <a:txBody>
                    <a:bodyPr/>
                    <a:lstStyle/>
                    <a:p>
                      <a:pPr algn="just">
                        <a:lnSpc>
                          <a:spcPct val="105000"/>
                        </a:lnSpc>
                        <a:spcBef>
                          <a:spcPts val="200"/>
                        </a:spcBef>
                        <a:spcAft>
                          <a:spcPts val="200"/>
                        </a:spcAft>
                      </a:pPr>
                      <a:r>
                        <a:rPr lang="zh-CN" sz="1200">
                          <a:effectLst/>
                        </a:rPr>
                        <a:t>序号</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dirty="0">
                          <a:effectLst/>
                        </a:rPr>
                        <a:t>原则</a:t>
                      </a:r>
                      <a:endParaRPr lang="zh-CN" sz="1600" dirty="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说明</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3389493890"/>
                  </a:ext>
                </a:extLst>
              </a:tr>
              <a:tr h="334256">
                <a:tc>
                  <a:txBody>
                    <a:bodyPr/>
                    <a:lstStyle/>
                    <a:p>
                      <a:pPr>
                        <a:lnSpc>
                          <a:spcPct val="105000"/>
                        </a:lnSpc>
                        <a:spcBef>
                          <a:spcPts val="200"/>
                        </a:spcBef>
                        <a:spcAft>
                          <a:spcPts val="200"/>
                        </a:spcAft>
                      </a:pPr>
                      <a:r>
                        <a:rPr lang="en-AU" sz="1200" dirty="0">
                          <a:effectLst/>
                        </a:rPr>
                        <a:t>1</a:t>
                      </a:r>
                      <a:endParaRPr lang="zh-CN" sz="1600" dirty="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en-AU" sz="1200" dirty="0">
                          <a:effectLst/>
                        </a:rPr>
                        <a:t>N+1</a:t>
                      </a:r>
                      <a:endParaRPr lang="zh-CN" sz="1600" dirty="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永远不少于两个冗余，通常三个</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2492905158"/>
                  </a:ext>
                </a:extLst>
              </a:tr>
              <a:tr h="388104">
                <a:tc>
                  <a:txBody>
                    <a:bodyPr/>
                    <a:lstStyle/>
                    <a:p>
                      <a:pPr>
                        <a:lnSpc>
                          <a:spcPct val="105000"/>
                        </a:lnSpc>
                        <a:spcBef>
                          <a:spcPts val="200"/>
                        </a:spcBef>
                        <a:spcAft>
                          <a:spcPts val="200"/>
                        </a:spcAft>
                      </a:pPr>
                      <a:r>
                        <a:rPr lang="en-AU" sz="1200">
                          <a:effectLst/>
                        </a:rPr>
                        <a:t>2</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dirty="0">
                          <a:effectLst/>
                        </a:rPr>
                        <a:t>无状态</a:t>
                      </a:r>
                      <a:endParaRPr lang="zh-CN" sz="1600" dirty="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只有当业务确实需要的是时候，才使用状态</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2391943757"/>
                  </a:ext>
                </a:extLst>
              </a:tr>
              <a:tr h="339009">
                <a:tc>
                  <a:txBody>
                    <a:bodyPr/>
                    <a:lstStyle/>
                    <a:p>
                      <a:pPr>
                        <a:lnSpc>
                          <a:spcPct val="105000"/>
                        </a:lnSpc>
                        <a:spcBef>
                          <a:spcPts val="200"/>
                        </a:spcBef>
                        <a:spcAft>
                          <a:spcPts val="200"/>
                        </a:spcAft>
                      </a:pPr>
                      <a:r>
                        <a:rPr lang="en-AU" sz="1200" dirty="0">
                          <a:effectLst/>
                        </a:rPr>
                        <a:t>3</a:t>
                      </a:r>
                      <a:endParaRPr lang="zh-CN" sz="1600" dirty="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dirty="0">
                          <a:effectLst/>
                        </a:rPr>
                        <a:t>配置外置</a:t>
                      </a:r>
                      <a:endParaRPr lang="zh-CN" sz="1600" dirty="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dirty="0">
                          <a:effectLst/>
                        </a:rPr>
                        <a:t>发布包中不能包含任何环境相关的配置信息，应通过环境变量等方式注入</a:t>
                      </a:r>
                      <a:endParaRPr lang="zh-CN" sz="1600" dirty="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3552401247"/>
                  </a:ext>
                </a:extLst>
              </a:tr>
              <a:tr h="388104">
                <a:tc>
                  <a:txBody>
                    <a:bodyPr/>
                    <a:lstStyle/>
                    <a:p>
                      <a:pPr>
                        <a:lnSpc>
                          <a:spcPct val="105000"/>
                        </a:lnSpc>
                        <a:spcBef>
                          <a:spcPts val="200"/>
                        </a:spcBef>
                        <a:spcAft>
                          <a:spcPts val="200"/>
                        </a:spcAft>
                      </a:pPr>
                      <a:r>
                        <a:rPr lang="en-AU" sz="1200">
                          <a:effectLst/>
                        </a:rPr>
                        <a:t>4</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功能开关</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能够不停机打开或关闭任何发布的功能</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1619760607"/>
                  </a:ext>
                </a:extLst>
              </a:tr>
              <a:tr h="388104">
                <a:tc>
                  <a:txBody>
                    <a:bodyPr/>
                    <a:lstStyle/>
                    <a:p>
                      <a:pPr>
                        <a:lnSpc>
                          <a:spcPct val="105000"/>
                        </a:lnSpc>
                        <a:spcBef>
                          <a:spcPts val="200"/>
                        </a:spcBef>
                        <a:spcAft>
                          <a:spcPts val="200"/>
                        </a:spcAft>
                      </a:pPr>
                      <a:r>
                        <a:rPr lang="en-AU" sz="1200">
                          <a:effectLst/>
                        </a:rPr>
                        <a:t>5</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故障隔离</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实现故障隔离设计，通过断路保护避免故障传播和交叉影响</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1088835779"/>
                  </a:ext>
                </a:extLst>
              </a:tr>
              <a:tr h="388104">
                <a:tc>
                  <a:txBody>
                    <a:bodyPr/>
                    <a:lstStyle/>
                    <a:p>
                      <a:pPr>
                        <a:lnSpc>
                          <a:spcPct val="105000"/>
                        </a:lnSpc>
                        <a:spcBef>
                          <a:spcPts val="200"/>
                        </a:spcBef>
                        <a:spcAft>
                          <a:spcPts val="200"/>
                        </a:spcAft>
                      </a:pPr>
                      <a:r>
                        <a:rPr lang="en-AU" sz="1200">
                          <a:effectLst/>
                        </a:rPr>
                        <a:t>6</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异步设计</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只有绝对必要的时候才进行同步调用</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3362687647"/>
                  </a:ext>
                </a:extLst>
              </a:tr>
              <a:tr h="388104">
                <a:tc>
                  <a:txBody>
                    <a:bodyPr/>
                    <a:lstStyle/>
                    <a:p>
                      <a:pPr>
                        <a:lnSpc>
                          <a:spcPct val="105000"/>
                        </a:lnSpc>
                        <a:spcBef>
                          <a:spcPts val="200"/>
                        </a:spcBef>
                        <a:spcAft>
                          <a:spcPts val="200"/>
                        </a:spcAft>
                      </a:pPr>
                      <a:r>
                        <a:rPr lang="en-AU" sz="1200">
                          <a:effectLst/>
                        </a:rPr>
                        <a:t>7</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日志流</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把日志当做事件流输出</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988600068"/>
                  </a:ext>
                </a:extLst>
              </a:tr>
              <a:tr h="388104">
                <a:tc>
                  <a:txBody>
                    <a:bodyPr/>
                    <a:lstStyle/>
                    <a:p>
                      <a:pPr>
                        <a:lnSpc>
                          <a:spcPct val="105000"/>
                        </a:lnSpc>
                        <a:spcBef>
                          <a:spcPts val="200"/>
                        </a:spcBef>
                        <a:spcAft>
                          <a:spcPts val="200"/>
                        </a:spcAft>
                      </a:pPr>
                      <a:r>
                        <a:rPr lang="en-AU" sz="1200">
                          <a:effectLst/>
                        </a:rPr>
                        <a:t>8</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监控设计</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在设计阶段就必须要充分考虑如何监控</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2335867817"/>
                  </a:ext>
                </a:extLst>
              </a:tr>
              <a:tr h="388104">
                <a:tc>
                  <a:txBody>
                    <a:bodyPr/>
                    <a:lstStyle/>
                    <a:p>
                      <a:pPr>
                        <a:lnSpc>
                          <a:spcPct val="105000"/>
                        </a:lnSpc>
                        <a:spcBef>
                          <a:spcPts val="200"/>
                        </a:spcBef>
                        <a:spcAft>
                          <a:spcPts val="200"/>
                        </a:spcAft>
                      </a:pPr>
                      <a:r>
                        <a:rPr lang="en-AU" sz="1200">
                          <a:effectLst/>
                        </a:rPr>
                        <a:t>9</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弹性伸缩</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dirty="0">
                          <a:effectLst/>
                        </a:rPr>
                        <a:t>支持弹性伸缩，启动迅速，优雅终止，面对突然伸缩时保持健壮</a:t>
                      </a:r>
                      <a:endParaRPr lang="zh-CN" sz="1600" dirty="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125626052"/>
                  </a:ext>
                </a:extLst>
              </a:tr>
              <a:tr h="388104">
                <a:tc>
                  <a:txBody>
                    <a:bodyPr/>
                    <a:lstStyle/>
                    <a:p>
                      <a:pPr>
                        <a:lnSpc>
                          <a:spcPct val="105000"/>
                        </a:lnSpc>
                        <a:spcBef>
                          <a:spcPts val="200"/>
                        </a:spcBef>
                        <a:spcAft>
                          <a:spcPts val="200"/>
                        </a:spcAft>
                      </a:pPr>
                      <a:r>
                        <a:rPr lang="en-AU" sz="1200">
                          <a:effectLst/>
                        </a:rPr>
                        <a:t>10</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水平扩展</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水平扩展非垂直升级：永远不要依赖更大，更快的基础设施</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4114575202"/>
                  </a:ext>
                </a:extLst>
              </a:tr>
              <a:tr h="388104">
                <a:tc>
                  <a:txBody>
                    <a:bodyPr/>
                    <a:lstStyle/>
                    <a:p>
                      <a:pPr>
                        <a:lnSpc>
                          <a:spcPct val="105000"/>
                        </a:lnSpc>
                        <a:spcBef>
                          <a:spcPts val="200"/>
                        </a:spcBef>
                        <a:spcAft>
                          <a:spcPts val="200"/>
                        </a:spcAft>
                      </a:pPr>
                      <a:r>
                        <a:rPr lang="en-AU" sz="1200">
                          <a:effectLst/>
                        </a:rPr>
                        <a:t>11</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自动化</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小构建、小发布、小试错。尽一切可能实现发布和变更自动化</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70100778"/>
                  </a:ext>
                </a:extLst>
              </a:tr>
              <a:tr h="388104">
                <a:tc>
                  <a:txBody>
                    <a:bodyPr/>
                    <a:lstStyle/>
                    <a:p>
                      <a:pPr>
                        <a:lnSpc>
                          <a:spcPct val="105000"/>
                        </a:lnSpc>
                        <a:spcBef>
                          <a:spcPts val="200"/>
                        </a:spcBef>
                        <a:spcAft>
                          <a:spcPts val="200"/>
                        </a:spcAft>
                      </a:pPr>
                      <a:r>
                        <a:rPr lang="en-AU" sz="1200">
                          <a:effectLst/>
                        </a:rPr>
                        <a:t>12</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不锁定</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使用商品化的通用标准硬件，尽量不绑定到特殊的硬件厂商或硬件产品</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2893970477"/>
                  </a:ext>
                </a:extLst>
              </a:tr>
              <a:tr h="388104">
                <a:tc>
                  <a:txBody>
                    <a:bodyPr/>
                    <a:lstStyle/>
                    <a:p>
                      <a:pPr>
                        <a:lnSpc>
                          <a:spcPct val="105000"/>
                        </a:lnSpc>
                        <a:spcBef>
                          <a:spcPts val="200"/>
                        </a:spcBef>
                        <a:spcAft>
                          <a:spcPts val="200"/>
                        </a:spcAft>
                      </a:pPr>
                      <a:r>
                        <a:rPr lang="en-AU" sz="1200">
                          <a:effectLst/>
                        </a:rPr>
                        <a:t>13</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慢半拍</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只用已经证明确实好用的，成熟的技术</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3945821346"/>
                  </a:ext>
                </a:extLst>
              </a:tr>
              <a:tr h="388104">
                <a:tc>
                  <a:txBody>
                    <a:bodyPr/>
                    <a:lstStyle/>
                    <a:p>
                      <a:pPr>
                        <a:lnSpc>
                          <a:spcPct val="105000"/>
                        </a:lnSpc>
                        <a:spcBef>
                          <a:spcPts val="200"/>
                        </a:spcBef>
                        <a:spcAft>
                          <a:spcPts val="200"/>
                        </a:spcAft>
                      </a:pPr>
                      <a:r>
                        <a:rPr lang="en-AU" sz="1200">
                          <a:effectLst/>
                        </a:rPr>
                        <a:t>14</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a:effectLst/>
                        </a:rPr>
                        <a:t>非核心则购买</a:t>
                      </a:r>
                      <a:endParaRPr lang="zh-CN" sz="160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tc>
                  <a:txBody>
                    <a:bodyPr/>
                    <a:lstStyle/>
                    <a:p>
                      <a:pPr>
                        <a:lnSpc>
                          <a:spcPct val="105000"/>
                        </a:lnSpc>
                        <a:spcBef>
                          <a:spcPts val="200"/>
                        </a:spcBef>
                        <a:spcAft>
                          <a:spcPts val="200"/>
                        </a:spcAft>
                      </a:pPr>
                      <a:r>
                        <a:rPr lang="zh-CN" sz="1200" dirty="0">
                          <a:effectLst/>
                        </a:rPr>
                        <a:t>如果是不擅长的，非核心的，不会带来竞争优势的组件则直接购买</a:t>
                      </a:r>
                      <a:endParaRPr lang="zh-CN" sz="1600" dirty="0">
                        <a:effectLst/>
                        <a:latin typeface="Calibri" panose="020F0502020204030204" pitchFamily="34" charset="0"/>
                        <a:ea typeface="Arial" panose="020B0604020202020204" pitchFamily="34" charset="0"/>
                        <a:cs typeface="Arial" panose="020B0604020202020204" pitchFamily="34" charset="0"/>
                      </a:endParaRPr>
                    </a:p>
                  </a:txBody>
                  <a:tcPr marL="36195" marR="36195" marT="0" marB="0"/>
                </a:tc>
                <a:extLst>
                  <a:ext uri="{0D108BD9-81ED-4DB2-BD59-A6C34878D82A}">
                    <a16:rowId xmlns:a16="http://schemas.microsoft.com/office/drawing/2014/main" val="62005621"/>
                  </a:ext>
                </a:extLst>
              </a:tr>
            </a:tbl>
          </a:graphicData>
        </a:graphic>
      </p:graphicFrame>
    </p:spTree>
    <p:extLst>
      <p:ext uri="{BB962C8B-B14F-4D97-AF65-F5344CB8AC3E}">
        <p14:creationId xmlns:p14="http://schemas.microsoft.com/office/powerpoint/2010/main" val="29344679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1"/>
          <p:cNvSpPr txBox="1">
            <a:spLocks/>
          </p:cNvSpPr>
          <p:nvPr/>
        </p:nvSpPr>
        <p:spPr>
          <a:xfrm>
            <a:off x="4162261" y="1261888"/>
            <a:ext cx="5664911" cy="4933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smtClean="0">
                <a:solidFill>
                  <a:srgbClr val="FFFFFF"/>
                </a:solidFill>
                <a:latin typeface="微软雅黑" panose="020B0503020204020204" pitchFamily="34" charset="-122"/>
                <a:ea typeface="微软雅黑" panose="020B0503020204020204" pitchFamily="34" charset="-122"/>
              </a:rPr>
              <a:t>敏捷原则</a:t>
            </a:r>
            <a:endParaRPr lang="en-US" altLang="zh-CN" sz="2000" dirty="0" smtClean="0">
              <a:solidFill>
                <a:srgbClr val="FFFFFF"/>
              </a:solidFill>
              <a:latin typeface="微软雅黑" panose="020B0503020204020204" pitchFamily="34" charset="-122"/>
              <a:ea typeface="微软雅黑" panose="020B0503020204020204" pitchFamily="34" charset="-122"/>
            </a:endParaRPr>
          </a:p>
          <a:p>
            <a:pPr>
              <a:lnSpc>
                <a:spcPct val="150000"/>
              </a:lnSpc>
            </a:pPr>
            <a:r>
              <a:rPr lang="en-US" altLang="zh-CN" sz="2000" dirty="0" smtClean="0">
                <a:solidFill>
                  <a:srgbClr val="FFFFFF"/>
                </a:solidFill>
                <a:latin typeface="微软雅黑" panose="020B0503020204020204" pitchFamily="34" charset="-122"/>
                <a:ea typeface="微软雅黑" panose="020B0503020204020204" pitchFamily="34" charset="-122"/>
              </a:rPr>
              <a:t>Scrum</a:t>
            </a:r>
            <a:r>
              <a:rPr lang="zh-CN" altLang="en-US" sz="2000" dirty="0" smtClean="0">
                <a:solidFill>
                  <a:srgbClr val="FFFFFF"/>
                </a:solidFill>
                <a:latin typeface="微软雅黑" panose="020B0503020204020204" pitchFamily="34" charset="-122"/>
                <a:ea typeface="微软雅黑" panose="020B0503020204020204" pitchFamily="34" charset="-122"/>
              </a:rPr>
              <a:t>基本概念</a:t>
            </a: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角色</a:t>
            </a:r>
            <a:endParaRPr lang="en-US" altLang="zh-CN" sz="18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工件</a:t>
            </a:r>
            <a:endParaRPr lang="en-US" altLang="zh-CN" sz="1800" dirty="0" smtClean="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800" dirty="0" smtClean="0">
                <a:solidFill>
                  <a:srgbClr val="FFFFFF"/>
                </a:solidFill>
                <a:latin typeface="微软雅黑" panose="020B0503020204020204" pitchFamily="34" charset="-122"/>
                <a:ea typeface="微软雅黑" panose="020B0503020204020204" pitchFamily="34" charset="-122"/>
              </a:rPr>
              <a:t>活动</a:t>
            </a:r>
            <a:endParaRPr lang="en-US" altLang="zh-CN" sz="1200" dirty="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smtClean="0">
                <a:solidFill>
                  <a:srgbClr val="FFFFFF"/>
                </a:solidFill>
                <a:latin typeface="微软雅黑" panose="020B0503020204020204" pitchFamily="34" charset="-122"/>
                <a:ea typeface="微软雅黑" panose="020B0503020204020204" pitchFamily="34" charset="-122"/>
              </a:rPr>
              <a:t>敏捷开发过程活动</a:t>
            </a:r>
            <a:endParaRPr lang="en-US" altLang="zh-CN" sz="2000" dirty="0">
              <a:solidFill>
                <a:srgbClr val="FFFFFF"/>
              </a:solidFill>
              <a:latin typeface="微软雅黑" panose="020B0503020204020204" pitchFamily="34" charset="-122"/>
              <a:ea typeface="微软雅黑" panose="020B0503020204020204" pitchFamily="34" charset="-122"/>
            </a:endParaRPr>
          </a:p>
          <a:p>
            <a:pPr lvl="1">
              <a:lnSpc>
                <a:spcPct val="150000"/>
              </a:lnSpc>
            </a:pPr>
            <a:r>
              <a:rPr lang="zh-CN" altLang="en-US" sz="1600" dirty="0" smtClean="0">
                <a:solidFill>
                  <a:srgbClr val="FFFFFF"/>
                </a:solidFill>
                <a:latin typeface="微软雅黑" panose="020B0503020204020204" pitchFamily="34" charset="-122"/>
                <a:ea typeface="微软雅黑" panose="020B0503020204020204" pitchFamily="34" charset="-122"/>
              </a:rPr>
              <a:t>迭代活动与实践</a:t>
            </a:r>
            <a:endParaRPr lang="zh-CN" altLang="en-US" sz="1600"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en-US" altLang="zh-CN" dirty="0">
                <a:solidFill>
                  <a:schemeClr val="bg1"/>
                </a:solidFill>
              </a:rPr>
              <a:t>PPT</a:t>
            </a:r>
            <a:r>
              <a:rPr lang="zh-CN" altLang="en-US" dirty="0">
                <a:solidFill>
                  <a:schemeClr val="bg1"/>
                </a:solidFill>
              </a:rPr>
              <a:t>使用说明</a:t>
            </a:r>
          </a:p>
        </p:txBody>
      </p:sp>
      <p:sp>
        <p:nvSpPr>
          <p:cNvPr id="4" name="Rectangle 18"/>
          <p:cNvSpPr>
            <a:spLocks noChangeArrowheads="1"/>
          </p:cNvSpPr>
          <p:nvPr/>
        </p:nvSpPr>
        <p:spPr bwMode="auto">
          <a:xfrm>
            <a:off x="1523951" y="4973954"/>
            <a:ext cx="2866169" cy="276999"/>
          </a:xfrm>
          <a:prstGeom prst="rect">
            <a:avLst/>
          </a:prstGeom>
          <a:noFill/>
          <a:ln>
            <a:noFill/>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US" altLang="zh-CN"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PPT</a:t>
            </a:r>
            <a:r>
              <a:rPr lang="zh-CN" altLang="en-US"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图表</a:t>
            </a:r>
            <a:r>
              <a:rPr lang="en-US" altLang="zh-CN"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绘图建议使用</a:t>
            </a:r>
            <a:r>
              <a:rPr kumimoji="0" lang="zh-CN"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色系</a:t>
            </a:r>
          </a:p>
        </p:txBody>
      </p:sp>
      <p:sp>
        <p:nvSpPr>
          <p:cNvPr id="5" name="矩形 4"/>
          <p:cNvSpPr/>
          <p:nvPr/>
        </p:nvSpPr>
        <p:spPr>
          <a:xfrm>
            <a:off x="2902870" y="5643602"/>
            <a:ext cx="1032399" cy="688266"/>
          </a:xfrm>
          <a:prstGeom prst="rect">
            <a:avLst/>
          </a:prstGeom>
          <a:solidFill>
            <a:srgbClr val="202A88"/>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R32</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solidFill>
                  <a:schemeClr val="bg1"/>
                </a:solidFill>
                <a:latin typeface="微软雅黑" panose="020B0503020204020204" pitchFamily="34" charset="-122"/>
                <a:ea typeface="微软雅黑" panose="020B0503020204020204" pitchFamily="34" charset="-122"/>
              </a:rPr>
              <a:t>G42</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B136</a:t>
            </a:r>
            <a:endParaRPr kumimoji="0" lang="zh-CN" altLang="en-US"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矩形 5"/>
          <p:cNvSpPr/>
          <p:nvPr/>
        </p:nvSpPr>
        <p:spPr>
          <a:xfrm>
            <a:off x="1523951" y="5624340"/>
            <a:ext cx="1032399" cy="688266"/>
          </a:xfrm>
          <a:prstGeom prst="rect">
            <a:avLst/>
          </a:prstGeom>
          <a:solidFill>
            <a:srgbClr val="920783"/>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R146</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G7</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B131</a:t>
            </a:r>
            <a:endParaRPr lang="zh-CN" altLang="en-US" sz="1050" b="1" kern="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4390120" y="5624340"/>
            <a:ext cx="1032399" cy="688266"/>
          </a:xfrm>
          <a:prstGeom prst="rect">
            <a:avLst/>
          </a:prstGeom>
          <a:solidFill>
            <a:schemeClr val="bg1"/>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R255</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latin typeface="微软雅黑" panose="020B0503020204020204" pitchFamily="34" charset="-122"/>
                <a:ea typeface="微软雅黑" panose="020B0503020204020204" pitchFamily="34" charset="-122"/>
              </a:rPr>
              <a:t>G255</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B255</a:t>
            </a:r>
            <a:endParaRPr kumimoji="0" lang="zh-CN" altLang="en-US" sz="105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8" name="内容占位符 7"/>
          <p:cNvSpPr txBox="1">
            <a:spLocks/>
          </p:cNvSpPr>
          <p:nvPr/>
        </p:nvSpPr>
        <p:spPr>
          <a:xfrm>
            <a:off x="1210294" y="1103628"/>
            <a:ext cx="8963224" cy="34776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字体</a:t>
            </a:r>
            <a:r>
              <a:rPr lang="zh-CN" altLang="en-US" sz="1800" dirty="0">
                <a:solidFill>
                  <a:schemeClr val="bg1"/>
                </a:solidFill>
                <a:latin typeface="微软雅黑" panose="020B0503020204020204" pitchFamily="34" charset="-122"/>
                <a:ea typeface="微软雅黑" panose="020B0503020204020204" pitchFamily="34" charset="-122"/>
              </a:rPr>
              <a:t>：微软雅黑</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字体颜色：</a:t>
            </a:r>
            <a:r>
              <a:rPr lang="zh-CN" altLang="en-US" sz="1800" dirty="0">
                <a:solidFill>
                  <a:schemeClr val="bg1"/>
                </a:solidFill>
                <a:latin typeface="微软雅黑" panose="020B0503020204020204" pitchFamily="34" charset="-122"/>
                <a:ea typeface="微软雅黑" panose="020B0503020204020204" pitchFamily="34" charset="-122"/>
              </a:rPr>
              <a:t>建议使用深灰色，色值为</a:t>
            </a:r>
            <a:r>
              <a:rPr lang="en-US" altLang="zh-CN" sz="1800" dirty="0">
                <a:solidFill>
                  <a:schemeClr val="bg1"/>
                </a:solidFill>
                <a:latin typeface="微软雅黑" panose="020B0503020204020204" pitchFamily="34" charset="-122"/>
                <a:ea typeface="微软雅黑" panose="020B0503020204020204" pitchFamily="34" charset="-122"/>
              </a:rPr>
              <a:t>R64 G64 B64</a:t>
            </a:r>
            <a:endParaRPr lang="zh-CN" altLang="en-US"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字号</a:t>
            </a:r>
            <a:r>
              <a:rPr lang="zh-CN" altLang="en-US" sz="1800" dirty="0">
                <a:solidFill>
                  <a:schemeClr val="bg1"/>
                </a:solidFill>
                <a:latin typeface="微软雅黑" panose="020B0503020204020204" pitchFamily="34" charset="-122"/>
                <a:ea typeface="微软雅黑" panose="020B0503020204020204" pitchFamily="34" charset="-122"/>
              </a:rPr>
              <a:t>：可根据实际情况选择使用，正文最小不小于</a:t>
            </a:r>
            <a:r>
              <a:rPr lang="en-US" altLang="zh-CN" sz="1800" dirty="0">
                <a:solidFill>
                  <a:schemeClr val="bg1"/>
                </a:solidFill>
                <a:latin typeface="微软雅黑" panose="020B0503020204020204" pitchFamily="34" charset="-122"/>
                <a:ea typeface="微软雅黑" panose="020B0503020204020204" pitchFamily="34" charset="-122"/>
              </a:rPr>
              <a:t>10</a:t>
            </a:r>
            <a:r>
              <a:rPr lang="zh-CN" altLang="en-US" sz="1800" dirty="0">
                <a:solidFill>
                  <a:schemeClr val="bg1"/>
                </a:solidFill>
                <a:latin typeface="微软雅黑" panose="020B0503020204020204" pitchFamily="34" charset="-122"/>
                <a:ea typeface="微软雅黑" panose="020B0503020204020204" pitchFamily="34" charset="-122"/>
              </a:rPr>
              <a:t>号字</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图片</a:t>
            </a:r>
            <a:r>
              <a:rPr lang="zh-CN" altLang="en-US" sz="1800" dirty="0">
                <a:solidFill>
                  <a:schemeClr val="bg1"/>
                </a:solidFill>
                <a:latin typeface="微软雅黑" panose="020B0503020204020204" pitchFamily="34" charset="-122"/>
                <a:ea typeface="微软雅黑" panose="020B0503020204020204" pitchFamily="34" charset="-122"/>
              </a:rPr>
              <a:t>：目前</a:t>
            </a:r>
            <a:r>
              <a:rPr lang="en-US" altLang="zh-CN" sz="1800" dirty="0">
                <a:solidFill>
                  <a:schemeClr val="bg1"/>
                </a:solidFill>
                <a:latin typeface="微软雅黑" panose="020B0503020204020204" pitchFamily="34" charset="-122"/>
                <a:ea typeface="微软雅黑" panose="020B0503020204020204" pitchFamily="34" charset="-122"/>
              </a:rPr>
              <a:t>PPT</a:t>
            </a:r>
            <a:r>
              <a:rPr lang="zh-CN" altLang="en-US" sz="1800" dirty="0">
                <a:solidFill>
                  <a:schemeClr val="bg1"/>
                </a:solidFill>
                <a:latin typeface="微软雅黑" panose="020B0503020204020204" pitchFamily="34" charset="-122"/>
                <a:ea typeface="微软雅黑" panose="020B0503020204020204" pitchFamily="34" charset="-122"/>
              </a:rPr>
              <a:t>中使用的图片均为示例，可根据</a:t>
            </a:r>
            <a:r>
              <a:rPr lang="en-US" altLang="zh-CN" sz="1800" dirty="0">
                <a:solidFill>
                  <a:schemeClr val="bg1"/>
                </a:solidFill>
                <a:latin typeface="微软雅黑" panose="020B0503020204020204" pitchFamily="34" charset="-122"/>
                <a:ea typeface="微软雅黑" panose="020B0503020204020204" pitchFamily="34" charset="-122"/>
              </a:rPr>
              <a:t>PPT</a:t>
            </a:r>
            <a:r>
              <a:rPr lang="zh-CN" altLang="en-US" sz="1800" dirty="0">
                <a:solidFill>
                  <a:schemeClr val="bg1"/>
                </a:solidFill>
                <a:latin typeface="微软雅黑" panose="020B0503020204020204" pitchFamily="34" charset="-122"/>
                <a:ea typeface="微软雅黑" panose="020B0503020204020204" pitchFamily="34" charset="-122"/>
              </a:rPr>
              <a:t>实际内容替换</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颜色：</a:t>
            </a:r>
            <a:r>
              <a:rPr lang="zh-CN" altLang="en-US" sz="1800" dirty="0">
                <a:solidFill>
                  <a:schemeClr val="bg1"/>
                </a:solidFill>
                <a:latin typeface="微软雅黑" panose="020B0503020204020204" pitchFamily="34" charset="-122"/>
                <a:ea typeface="微软雅黑" panose="020B0503020204020204" pitchFamily="34" charset="-122"/>
              </a:rPr>
              <a:t>可自由搭配，但原则上除灰色外，每页不超过三个颜色</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使用场景：</a:t>
            </a:r>
            <a:r>
              <a:rPr lang="zh-CN" altLang="en-US" sz="1800" dirty="0">
                <a:solidFill>
                  <a:schemeClr val="bg1"/>
                </a:solidFill>
                <a:latin typeface="微软雅黑" panose="020B0503020204020204" pitchFamily="34" charset="-122"/>
                <a:ea typeface="微软雅黑" panose="020B0503020204020204" pitchFamily="34" charset="-122"/>
              </a:rPr>
              <a:t>以华智的品牌推广和销售使用的</a:t>
            </a:r>
            <a:r>
              <a:rPr lang="en-US" altLang="zh-CN" sz="1800" dirty="0">
                <a:solidFill>
                  <a:schemeClr val="bg1"/>
                </a:solidFill>
                <a:latin typeface="微软雅黑" panose="020B0503020204020204" pitchFamily="34" charset="-122"/>
                <a:ea typeface="微软雅黑" panose="020B0503020204020204" pitchFamily="34" charset="-122"/>
              </a:rPr>
              <a:t>PPT</a:t>
            </a:r>
            <a:r>
              <a:rPr lang="zh-CN" altLang="en-US" sz="1800" dirty="0">
                <a:solidFill>
                  <a:schemeClr val="bg1"/>
                </a:solidFill>
                <a:latin typeface="微软雅黑" panose="020B0503020204020204" pitchFamily="34" charset="-122"/>
                <a:ea typeface="微软雅黑" panose="020B0503020204020204" pitchFamily="34" charset="-122"/>
              </a:rPr>
              <a:t>文档，请使用华智</a:t>
            </a:r>
            <a:r>
              <a:rPr lang="en-US" altLang="zh-CN" sz="1800" dirty="0">
                <a:solidFill>
                  <a:schemeClr val="bg1"/>
                </a:solidFill>
                <a:latin typeface="微软雅黑" panose="020B0503020204020204" pitchFamily="34" charset="-122"/>
                <a:ea typeface="微软雅黑" panose="020B0503020204020204" pitchFamily="34" charset="-122"/>
              </a:rPr>
              <a:t>logo PPT VI </a:t>
            </a:r>
            <a:r>
              <a:rPr lang="zh-CN" altLang="en-US" sz="1800" dirty="0">
                <a:solidFill>
                  <a:schemeClr val="bg1"/>
                </a:solidFill>
                <a:latin typeface="微软雅黑" panose="020B0503020204020204" pitchFamily="34" charset="-122"/>
                <a:ea typeface="微软雅黑" panose="020B0503020204020204" pitchFamily="34" charset="-122"/>
              </a:rPr>
              <a:t>模板</a:t>
            </a:r>
            <a:r>
              <a:rPr lang="en-US" altLang="zh-CN" sz="1800" b="1" dirty="0">
                <a:solidFill>
                  <a:schemeClr val="bg1"/>
                </a:solidFill>
                <a:latin typeface="微软雅黑" panose="020B0503020204020204" pitchFamily="34" charset="-122"/>
                <a:ea typeface="微软雅黑" panose="020B0503020204020204" pitchFamily="34" charset="-122"/>
              </a:rPr>
              <a:t> </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2373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内容占位符 1"/>
          <p:cNvSpPr txBox="1">
            <a:spLocks/>
          </p:cNvSpPr>
          <p:nvPr/>
        </p:nvSpPr>
        <p:spPr>
          <a:xfrm>
            <a:off x="862013" y="1419543"/>
            <a:ext cx="10756900" cy="4933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正文内容，第一级建议使用</a:t>
            </a:r>
            <a:r>
              <a:rPr lang="en-US" altLang="zh-CN" sz="2000" dirty="0">
                <a:solidFill>
                  <a:srgbClr val="FFFFFF"/>
                </a:solidFill>
                <a:latin typeface="微软雅黑" panose="020B0503020204020204" pitchFamily="34" charset="-122"/>
                <a:ea typeface="微软雅黑" panose="020B0503020204020204" pitchFamily="34" charset="-122"/>
              </a:rPr>
              <a:t>20</a:t>
            </a:r>
            <a:r>
              <a:rPr lang="zh-CN" altLang="en-US" sz="2000" dirty="0">
                <a:solidFill>
                  <a:srgbClr val="FFFFFF"/>
                </a:solidFill>
                <a:latin typeface="微软雅黑" panose="020B0503020204020204" pitchFamily="34" charset="-122"/>
                <a:ea typeface="微软雅黑" panose="020B0503020204020204" pitchFamily="34" charset="-122"/>
              </a:rPr>
              <a:t>号字体</a:t>
            </a: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第二级建议使用</a:t>
            </a:r>
            <a:r>
              <a:rPr lang="en-US" altLang="zh-CN" sz="1800" dirty="0">
                <a:solidFill>
                  <a:srgbClr val="FFFFFF"/>
                </a:solidFill>
                <a:latin typeface="微软雅黑" panose="020B0503020204020204" pitchFamily="34" charset="-122"/>
                <a:ea typeface="微软雅黑" panose="020B0503020204020204" pitchFamily="34" charset="-122"/>
              </a:rPr>
              <a:t>18</a:t>
            </a:r>
            <a:r>
              <a:rPr lang="zh-CN" altLang="en-US" sz="1800" dirty="0">
                <a:solidFill>
                  <a:srgbClr val="FFFFFF"/>
                </a:solidFill>
                <a:latin typeface="微软雅黑" panose="020B0503020204020204" pitchFamily="34" charset="-122"/>
                <a:ea typeface="微软雅黑" panose="020B0503020204020204" pitchFamily="34" charset="-122"/>
              </a:rPr>
              <a:t>号字体</a:t>
            </a:r>
          </a:p>
          <a:p>
            <a:pPr lvl="2">
              <a:lnSpc>
                <a:spcPct val="150000"/>
              </a:lnSpc>
            </a:pPr>
            <a:r>
              <a:rPr lang="zh-CN" altLang="en-US" sz="1600" dirty="0">
                <a:solidFill>
                  <a:srgbClr val="FFFFFF"/>
                </a:solidFill>
                <a:latin typeface="微软雅黑" panose="020B0503020204020204" pitchFamily="34" charset="-122"/>
                <a:ea typeface="微软雅黑" panose="020B0503020204020204" pitchFamily="34" charset="-122"/>
              </a:rPr>
              <a:t>第三级建议使用</a:t>
            </a:r>
            <a:r>
              <a:rPr lang="en-US" altLang="zh-CN" sz="1600" dirty="0">
                <a:solidFill>
                  <a:srgbClr val="FFFFFF"/>
                </a:solidFill>
                <a:latin typeface="微软雅黑" panose="020B0503020204020204" pitchFamily="34" charset="-122"/>
                <a:ea typeface="微软雅黑" panose="020B0503020204020204" pitchFamily="34" charset="-122"/>
              </a:rPr>
              <a:t>16</a:t>
            </a:r>
            <a:r>
              <a:rPr lang="zh-CN" altLang="en-US" sz="1600" dirty="0">
                <a:solidFill>
                  <a:srgbClr val="FFFFFF"/>
                </a:solidFill>
                <a:latin typeface="微软雅黑" panose="020B0503020204020204" pitchFamily="34" charset="-122"/>
                <a:ea typeface="微软雅黑" panose="020B0503020204020204" pitchFamily="34" charset="-122"/>
              </a:rPr>
              <a:t>号字体</a:t>
            </a:r>
          </a:p>
          <a:p>
            <a:pPr lvl="3">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第四级建议使用</a:t>
            </a:r>
            <a:r>
              <a:rPr lang="en-US" altLang="zh-CN" sz="1400" dirty="0">
                <a:solidFill>
                  <a:srgbClr val="FFFFFF"/>
                </a:solidFill>
                <a:latin typeface="微软雅黑" panose="020B0503020204020204" pitchFamily="34" charset="-122"/>
                <a:ea typeface="微软雅黑" panose="020B0503020204020204" pitchFamily="34" charset="-122"/>
              </a:rPr>
              <a:t>14</a:t>
            </a:r>
            <a:r>
              <a:rPr lang="zh-CN" altLang="en-US" sz="1400" dirty="0">
                <a:solidFill>
                  <a:srgbClr val="FFFFFF"/>
                </a:solidFill>
                <a:latin typeface="微软雅黑" panose="020B0503020204020204" pitchFamily="34" charset="-122"/>
                <a:ea typeface="微软雅黑" panose="020B0503020204020204" pitchFamily="34" charset="-122"/>
              </a:rPr>
              <a:t>号字体</a:t>
            </a:r>
          </a:p>
          <a:p>
            <a:pPr lvl="4">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第五级建议使用</a:t>
            </a:r>
            <a:r>
              <a:rPr lang="en-US" altLang="zh-CN" sz="1200" dirty="0">
                <a:solidFill>
                  <a:srgbClr val="FFFFFF"/>
                </a:solidFill>
                <a:latin typeface="微软雅黑" panose="020B0503020204020204" pitchFamily="34" charset="-122"/>
                <a:ea typeface="微软雅黑" panose="020B0503020204020204" pitchFamily="34" charset="-122"/>
              </a:rPr>
              <a:t>12</a:t>
            </a:r>
            <a:r>
              <a:rPr lang="zh-CN" altLang="en-US" sz="1200" dirty="0">
                <a:solidFill>
                  <a:srgbClr val="FFFFFF"/>
                </a:solidFill>
                <a:latin typeface="微软雅黑" panose="020B0503020204020204" pitchFamily="34" charset="-122"/>
                <a:ea typeface="微软雅黑" panose="020B0503020204020204" pitchFamily="34" charset="-122"/>
              </a:rPr>
              <a:t>号字体（上述使用字体可根据实际情况调整）</a:t>
            </a:r>
            <a:endParaRPr lang="en-US" altLang="zh-CN" sz="1200" dirty="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正文建议使用白色（</a:t>
            </a:r>
            <a:r>
              <a:rPr lang="en-US" altLang="zh-CN" sz="2000" dirty="0">
                <a:solidFill>
                  <a:srgbClr val="FFFFFF"/>
                </a:solidFill>
                <a:latin typeface="微软雅黑" panose="020B0503020204020204" pitchFamily="34" charset="-122"/>
                <a:ea typeface="微软雅黑" panose="020B0503020204020204" pitchFamily="34" charset="-122"/>
              </a:rPr>
              <a:t>R255 G255 B255</a:t>
            </a:r>
            <a:r>
              <a:rPr lang="zh-CN" altLang="en-US" sz="2000" dirty="0">
                <a:solidFill>
                  <a:srgbClr val="FFFFFF"/>
                </a:solidFill>
                <a:latin typeface="微软雅黑" panose="020B0503020204020204" pitchFamily="34" charset="-122"/>
                <a:ea typeface="微软雅黑" panose="020B0503020204020204" pitchFamily="34" charset="-122"/>
              </a:rPr>
              <a:t>）</a:t>
            </a: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正文行距建议使用</a:t>
            </a:r>
            <a:r>
              <a:rPr lang="en-US" altLang="zh-CN" sz="2000" dirty="0">
                <a:solidFill>
                  <a:srgbClr val="FFFFFF"/>
                </a:solidFill>
                <a:latin typeface="微软雅黑" panose="020B0503020204020204" pitchFamily="34" charset="-122"/>
                <a:ea typeface="微软雅黑" panose="020B0503020204020204" pitchFamily="34" charset="-122"/>
              </a:rPr>
              <a:t>1.5</a:t>
            </a:r>
            <a:r>
              <a:rPr lang="zh-CN" altLang="en-US" sz="2000" dirty="0">
                <a:solidFill>
                  <a:srgbClr val="FFFFFF"/>
                </a:solidFill>
                <a:latin typeface="微软雅黑" panose="020B0503020204020204" pitchFamily="34" charset="-122"/>
                <a:ea typeface="微软雅黑" panose="020B0503020204020204" pitchFamily="34" charset="-122"/>
              </a:rPr>
              <a:t>倍，也可根据实际使用调整</a:t>
            </a:r>
          </a:p>
        </p:txBody>
      </p:sp>
      <p:sp>
        <p:nvSpPr>
          <p:cNvPr id="5" name="标题 1"/>
          <p:cNvSpPr>
            <a:spLocks noGrp="1"/>
          </p:cNvSpPr>
          <p:nvPr>
            <p:ph type="title" idx="4294967295"/>
          </p:nvPr>
        </p:nvSpPr>
        <p:spPr>
          <a:xfrm>
            <a:off x="348488" y="243943"/>
            <a:ext cx="10148062" cy="579258"/>
          </a:xfrm>
          <a:prstGeom prst="rect">
            <a:avLst/>
          </a:prstGeom>
        </p:spPr>
        <p:txBody>
          <a:bodyPr/>
          <a:lstStyle/>
          <a:p>
            <a:r>
              <a:rPr lang="zh-CN" altLang="en-US" dirty="0" smtClean="0">
                <a:solidFill>
                  <a:schemeClr val="bg1"/>
                </a:solidFill>
              </a:rPr>
              <a:t>正文建议</a:t>
            </a:r>
            <a:endParaRPr lang="zh-CN" altLang="en-US" dirty="0">
              <a:solidFill>
                <a:schemeClr val="bg1"/>
              </a:solidFill>
            </a:endParaRPr>
          </a:p>
        </p:txBody>
      </p:sp>
    </p:spTree>
    <p:extLst>
      <p:ext uri="{BB962C8B-B14F-4D97-AF65-F5344CB8AC3E}">
        <p14:creationId xmlns:p14="http://schemas.microsoft.com/office/powerpoint/2010/main" val="3186750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a:solidFill>
                  <a:schemeClr val="bg1"/>
                </a:solidFill>
              </a:rPr>
              <a:t>标题建议</a:t>
            </a:r>
          </a:p>
        </p:txBody>
      </p:sp>
      <p:sp>
        <p:nvSpPr>
          <p:cNvPr id="3" name="内容占位符 3"/>
          <p:cNvSpPr txBox="1">
            <a:spLocks/>
          </p:cNvSpPr>
          <p:nvPr/>
        </p:nvSpPr>
        <p:spPr>
          <a:xfrm>
            <a:off x="705597" y="1335321"/>
            <a:ext cx="11005140" cy="444817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solidFill>
              </a:rPr>
              <a:t>每页主标题建议使用默认</a:t>
            </a:r>
            <a:r>
              <a:rPr lang="en-US" altLang="zh-CN" sz="2000" dirty="0">
                <a:solidFill>
                  <a:schemeClr val="bg1"/>
                </a:solidFill>
              </a:rPr>
              <a:t>20</a:t>
            </a:r>
            <a:r>
              <a:rPr lang="zh-CN" altLang="en-US" sz="2000" dirty="0">
                <a:solidFill>
                  <a:schemeClr val="bg1"/>
                </a:solidFill>
              </a:rPr>
              <a:t>号字体，可根据实际情况适当调整或进行加粗处理</a:t>
            </a:r>
            <a:endParaRPr lang="en-US" altLang="zh-CN" sz="2000" dirty="0">
              <a:solidFill>
                <a:schemeClr val="bg1"/>
              </a:solidFill>
            </a:endParaRPr>
          </a:p>
          <a:p>
            <a:r>
              <a:rPr lang="zh-CN" altLang="en-US" sz="2000" dirty="0">
                <a:solidFill>
                  <a:schemeClr val="bg1"/>
                </a:solidFill>
              </a:rPr>
              <a:t>段落小标题建议使用</a:t>
            </a:r>
            <a:r>
              <a:rPr lang="en-US" altLang="zh-CN" sz="2000" dirty="0">
                <a:solidFill>
                  <a:schemeClr val="bg1"/>
                </a:solidFill>
              </a:rPr>
              <a:t>14-18</a:t>
            </a:r>
            <a:r>
              <a:rPr lang="zh-CN" altLang="en-US" sz="2000" dirty="0">
                <a:solidFill>
                  <a:schemeClr val="bg1"/>
                </a:solidFill>
              </a:rPr>
              <a:t>号字体，也可根据实际情况调整</a:t>
            </a:r>
            <a:endParaRPr lang="en-US" altLang="zh-CN" sz="2000" dirty="0">
              <a:solidFill>
                <a:schemeClr val="bg1"/>
              </a:solidFill>
            </a:endParaRPr>
          </a:p>
          <a:p>
            <a:r>
              <a:rPr lang="zh-CN" altLang="en-US" sz="2000" dirty="0">
                <a:solidFill>
                  <a:schemeClr val="bg1"/>
                </a:solidFill>
              </a:rPr>
              <a:t>标题建议使用白色（</a:t>
            </a:r>
            <a:r>
              <a:rPr lang="en-US" altLang="zh-CN" sz="2000" dirty="0">
                <a:solidFill>
                  <a:schemeClr val="bg1"/>
                </a:solidFill>
              </a:rPr>
              <a:t>R255 G255 B255</a:t>
            </a:r>
            <a:r>
              <a:rPr lang="zh-CN" altLang="en-US" sz="2000" dirty="0">
                <a:solidFill>
                  <a:schemeClr val="bg1"/>
                </a:solidFill>
              </a:rPr>
              <a:t>）</a:t>
            </a:r>
          </a:p>
          <a:p>
            <a:endParaRPr lang="en-US" altLang="zh-CN" dirty="0">
              <a:solidFill>
                <a:schemeClr val="bg1"/>
              </a:solidFill>
            </a:endParaRPr>
          </a:p>
        </p:txBody>
      </p:sp>
    </p:spTree>
    <p:extLst>
      <p:ext uri="{BB962C8B-B14F-4D97-AF65-F5344CB8AC3E}">
        <p14:creationId xmlns:p14="http://schemas.microsoft.com/office/powerpoint/2010/main" val="1701706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敏捷原则</a:t>
            </a:r>
          </a:p>
        </p:txBody>
      </p:sp>
      <p:sp>
        <p:nvSpPr>
          <p:cNvPr id="3" name="文本占位符 2"/>
          <p:cNvSpPr>
            <a:spLocks noGrp="1"/>
          </p:cNvSpPr>
          <p:nvPr>
            <p:ph type="body" idx="1"/>
          </p:nvPr>
        </p:nvSpPr>
        <p:spPr/>
        <p:txBody>
          <a:bodyPr/>
          <a:lstStyle/>
          <a:p>
            <a:r>
              <a:rPr lang="zh-CN" altLang="en-US" dirty="0"/>
              <a:t>简单是敏捷过程的根本</a:t>
            </a:r>
          </a:p>
          <a:p>
            <a:endParaRPr lang="zh-CN" altLang="en-US" dirty="0"/>
          </a:p>
        </p:txBody>
      </p:sp>
      <p:sp>
        <p:nvSpPr>
          <p:cNvPr id="4" name="文本占位符 3"/>
          <p:cNvSpPr>
            <a:spLocks noGrp="1"/>
          </p:cNvSpPr>
          <p:nvPr>
            <p:ph type="body" sz="quarter" idx="13"/>
          </p:nvPr>
        </p:nvSpPr>
        <p:spPr/>
        <p:txBody>
          <a:bodyPr/>
          <a:lstStyle/>
          <a:p>
            <a:r>
              <a:rPr lang="en-US" altLang="zh-CN" dirty="0" smtClean="0"/>
              <a:t>01</a:t>
            </a:r>
            <a:endParaRPr lang="zh-CN" altLang="en-US" dirty="0"/>
          </a:p>
        </p:txBody>
      </p:sp>
    </p:spTree>
    <p:extLst>
      <p:ext uri="{BB962C8B-B14F-4D97-AF65-F5344CB8AC3E}">
        <p14:creationId xmlns:p14="http://schemas.microsoft.com/office/powerpoint/2010/main" val="4315803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3793</TotalTime>
  <Words>3093</Words>
  <Application>Microsoft Office PowerPoint</Application>
  <PresentationFormat>宽屏</PresentationFormat>
  <Paragraphs>421</Paragraphs>
  <Slides>32</Slides>
  <Notes>0</Notes>
  <HiddenSlides>4</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32</vt:i4>
      </vt:variant>
    </vt:vector>
  </HeadingPairs>
  <TitlesOfParts>
    <vt:vector size="39" baseType="lpstr">
      <vt:lpstr>宋体</vt:lpstr>
      <vt:lpstr>微软雅黑</vt:lpstr>
      <vt:lpstr>Arial</vt:lpstr>
      <vt:lpstr>Calibri</vt:lpstr>
      <vt:lpstr>Calibri Light</vt:lpstr>
      <vt:lpstr>Office</vt:lpstr>
      <vt:lpstr>自定义设计方案</vt:lpstr>
      <vt:lpstr>敏捷开发培训</vt:lpstr>
      <vt:lpstr>需求三步法</vt:lpstr>
      <vt:lpstr>PowerPoint 演示文稿</vt:lpstr>
      <vt:lpstr>PowerPoint 演示文稿</vt:lpstr>
      <vt:lpstr>PowerPoint 演示文稿</vt:lpstr>
      <vt:lpstr>PPT使用说明</vt:lpstr>
      <vt:lpstr>正文建议</vt:lpstr>
      <vt:lpstr>标题建议</vt:lpstr>
      <vt:lpstr>敏捷原则</vt:lpstr>
      <vt:lpstr>迭代开发vs瀑布开发</vt:lpstr>
      <vt:lpstr>敏捷原则</vt:lpstr>
      <vt:lpstr>文档需求</vt:lpstr>
      <vt:lpstr>敏捷原则</vt:lpstr>
      <vt:lpstr>Scrum基本概念</vt:lpstr>
      <vt:lpstr>Scrum的核心</vt:lpstr>
      <vt:lpstr>Scrum角色与职责</vt:lpstr>
      <vt:lpstr>PowerPoint 演示文稿</vt:lpstr>
      <vt:lpstr>Scrum工件</vt:lpstr>
      <vt:lpstr>Scrum活动</vt:lpstr>
      <vt:lpstr>敏捷开发过程</vt:lpstr>
      <vt:lpstr>敏捷开发过程</vt:lpstr>
      <vt:lpstr>迭代活动与实践</vt:lpstr>
      <vt:lpstr>迭代活动– 迭代计划会议</vt:lpstr>
      <vt:lpstr>迭代活动– 验收测试场景分析与评审</vt:lpstr>
      <vt:lpstr>迭代活动– 每日站会</vt:lpstr>
      <vt:lpstr>迭代活动– 故事梳理</vt:lpstr>
      <vt:lpstr>迭代活动– 成果演示</vt:lpstr>
      <vt:lpstr>迭代活动– 迭代回顾会议</vt:lpstr>
      <vt:lpstr>迭代活动– 总表</vt:lpstr>
      <vt:lpstr>迭代活动– 时间轴</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y6713</dc:creator>
  <cp:lastModifiedBy>yuanchao chen</cp:lastModifiedBy>
  <cp:revision>170</cp:revision>
  <dcterms:created xsi:type="dcterms:W3CDTF">2018-11-15T09:17:00Z</dcterms:created>
  <dcterms:modified xsi:type="dcterms:W3CDTF">2018-12-07T02:51:23Z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2052-10.1.0.7359</vt:lpwstr>
  </property>
</Properties>
</file>